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08" r:id="rId3"/>
  </p:sldMasterIdLst>
  <p:notesMasterIdLst>
    <p:notesMasterId r:id="rId76"/>
  </p:notesMasterIdLst>
  <p:sldIdLst>
    <p:sldId id="256" r:id="rId4"/>
    <p:sldId id="357" r:id="rId5"/>
    <p:sldId id="358" r:id="rId6"/>
    <p:sldId id="356" r:id="rId7"/>
    <p:sldId id="359" r:id="rId8"/>
    <p:sldId id="360" r:id="rId9"/>
    <p:sldId id="257" r:id="rId10"/>
    <p:sldId id="258" r:id="rId11"/>
    <p:sldId id="272" r:id="rId12"/>
    <p:sldId id="260" r:id="rId13"/>
    <p:sldId id="261" r:id="rId14"/>
    <p:sldId id="264" r:id="rId15"/>
    <p:sldId id="263" r:id="rId16"/>
    <p:sldId id="273" r:id="rId17"/>
    <p:sldId id="274" r:id="rId18"/>
    <p:sldId id="341" r:id="rId19"/>
    <p:sldId id="342" r:id="rId20"/>
    <p:sldId id="266" r:id="rId21"/>
    <p:sldId id="267" r:id="rId22"/>
    <p:sldId id="284" r:id="rId23"/>
    <p:sldId id="262" r:id="rId24"/>
    <p:sldId id="277" r:id="rId25"/>
    <p:sldId id="278" r:id="rId26"/>
    <p:sldId id="276" r:id="rId27"/>
    <p:sldId id="280" r:id="rId28"/>
    <p:sldId id="281" r:id="rId29"/>
    <p:sldId id="343" r:id="rId30"/>
    <p:sldId id="282" r:id="rId31"/>
    <p:sldId id="285" r:id="rId32"/>
    <p:sldId id="286" r:id="rId33"/>
    <p:sldId id="287" r:id="rId34"/>
    <p:sldId id="345" r:id="rId35"/>
    <p:sldId id="346" r:id="rId36"/>
    <p:sldId id="347" r:id="rId37"/>
    <p:sldId id="348" r:id="rId38"/>
    <p:sldId id="349" r:id="rId39"/>
    <p:sldId id="350" r:id="rId40"/>
    <p:sldId id="318" r:id="rId41"/>
    <p:sldId id="299" r:id="rId42"/>
    <p:sldId id="300" r:id="rId43"/>
    <p:sldId id="301" r:id="rId44"/>
    <p:sldId id="302" r:id="rId45"/>
    <p:sldId id="303" r:id="rId46"/>
    <p:sldId id="311" r:id="rId47"/>
    <p:sldId id="319" r:id="rId48"/>
    <p:sldId id="321" r:id="rId49"/>
    <p:sldId id="351" r:id="rId50"/>
    <p:sldId id="320" r:id="rId51"/>
    <p:sldId id="352" r:id="rId52"/>
    <p:sldId id="322" r:id="rId53"/>
    <p:sldId id="331" r:id="rId54"/>
    <p:sldId id="323" r:id="rId55"/>
    <p:sldId id="324" r:id="rId56"/>
    <p:sldId id="325" r:id="rId57"/>
    <p:sldId id="326" r:id="rId58"/>
    <p:sldId id="327" r:id="rId59"/>
    <p:sldId id="328" r:id="rId60"/>
    <p:sldId id="329" r:id="rId61"/>
    <p:sldId id="330" r:id="rId62"/>
    <p:sldId id="304" r:id="rId63"/>
    <p:sldId id="305" r:id="rId64"/>
    <p:sldId id="306" r:id="rId65"/>
    <p:sldId id="307" r:id="rId66"/>
    <p:sldId id="308" r:id="rId67"/>
    <p:sldId id="293" r:id="rId68"/>
    <p:sldId id="297" r:id="rId69"/>
    <p:sldId id="338" r:id="rId70"/>
    <p:sldId id="339" r:id="rId71"/>
    <p:sldId id="353" r:id="rId72"/>
    <p:sldId id="355" r:id="rId73"/>
    <p:sldId id="354" r:id="rId74"/>
    <p:sldId id="317"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200" d="100"/>
          <a:sy n="200" d="100"/>
        </p:scale>
        <p:origin x="414"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B5E65-FEF6-4C78-BF1A-3750E4121374}" type="datetimeFigureOut">
              <a:rPr lang="en-GB" smtClean="0"/>
              <a:t>25/07/2016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75188-BEF8-435E-A8F4-3C0F8100957B}" type="slidenum">
              <a:rPr lang="en-GB" smtClean="0"/>
              <a:t>‹#›</a:t>
            </a:fld>
            <a:endParaRPr lang="en-GB"/>
          </a:p>
        </p:txBody>
      </p:sp>
    </p:spTree>
    <p:extLst>
      <p:ext uri="{BB962C8B-B14F-4D97-AF65-F5344CB8AC3E}">
        <p14:creationId xmlns:p14="http://schemas.microsoft.com/office/powerpoint/2010/main" val="56998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evident from the title, the central focus of this course is analysis of monte </a:t>
            </a:r>
            <a:r>
              <a:rPr lang="en-GB" dirty="0" err="1"/>
              <a:t>carlo</a:t>
            </a:r>
            <a:r>
              <a:rPr lang="en-GB" dirty="0"/>
              <a:t> algorithms, particularly sampling algorithms</a:t>
            </a:r>
            <a:r>
              <a:rPr lang="en-GB" baseline="0" dirty="0"/>
              <a:t>. There are two reasons that </a:t>
            </a:r>
            <a:r>
              <a:rPr lang="en-GB" baseline="0" dirty="0" err="1"/>
              <a:t>ssuch</a:t>
            </a:r>
            <a:r>
              <a:rPr lang="en-GB" baseline="0" dirty="0"/>
              <a:t> an analysis would be interesting …</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1</a:t>
            </a:fld>
            <a:endParaRPr lang="en-GB"/>
          </a:p>
        </p:txBody>
      </p:sp>
    </p:spTree>
    <p:extLst>
      <p:ext uri="{BB962C8B-B14F-4D97-AF65-F5344CB8AC3E}">
        <p14:creationId xmlns:p14="http://schemas.microsoft.com/office/powerpoint/2010/main" val="27448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Ravi’s spelling</a:t>
            </a:r>
          </a:p>
        </p:txBody>
      </p:sp>
      <p:sp>
        <p:nvSpPr>
          <p:cNvPr id="4" name="Slide Number Placeholder 3"/>
          <p:cNvSpPr>
            <a:spLocks noGrp="1"/>
          </p:cNvSpPr>
          <p:nvPr>
            <p:ph type="sldNum" sz="quarter" idx="10"/>
          </p:nvPr>
        </p:nvSpPr>
        <p:spPr/>
        <p:txBody>
          <a:bodyPr/>
          <a:lstStyle/>
          <a:p>
            <a:fld id="{F8675188-BEF8-435E-A8F4-3C0F8100957B}" type="slidenum">
              <a:rPr lang="en-GB" smtClean="0"/>
              <a:t>33</a:t>
            </a:fld>
            <a:endParaRPr lang="en-GB"/>
          </a:p>
        </p:txBody>
      </p:sp>
    </p:spTree>
    <p:extLst>
      <p:ext uri="{BB962C8B-B14F-4D97-AF65-F5344CB8AC3E}">
        <p14:creationId xmlns:p14="http://schemas.microsoft.com/office/powerpoint/2010/main" val="744387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0540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What I called the sampled integrand</a:t>
            </a:r>
            <a:r>
              <a:rPr lang="en-US" baseline="0" dirty="0"/>
              <a:t>  </a:t>
            </a:r>
            <a:r>
              <a:rPr lang="en-US" dirty="0"/>
              <a:t>is simply the product of the function</a:t>
            </a:r>
            <a:r>
              <a:rPr lang="en-US" baseline="0" dirty="0"/>
              <a:t> and the sampling function, in this case a regular grid, or a piece of the Dirac comb or Shah function.</a:t>
            </a:r>
          </a:p>
          <a:p>
            <a:endParaRPr lang="en-US" baseline="0" dirty="0"/>
          </a:p>
          <a:p>
            <a:endParaRPr lang="en-US" baseline="0" dirty="0"/>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8539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It</a:t>
            </a:r>
            <a:r>
              <a:rPr lang="en-US" baseline="0" dirty="0"/>
              <a:t> turns out, that this sampling function is vital in deciding the quality of numerical integration. There are two fundamental ways to improve this sampling function.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76899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move </a:t>
            </a:r>
            <a:r>
              <a:rPr lang="en-US" dirty="0" err="1"/>
              <a:t>eg</a:t>
            </a:r>
            <a:r>
              <a:rPr lang="en-US" dirty="0"/>
              <a:t> =s to the middle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4273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bring </a:t>
            </a:r>
            <a:r>
              <a:rPr lang="en-US" dirty="0" err="1"/>
              <a:t>fourier</a:t>
            </a:r>
            <a:r>
              <a:rPr lang="en-US" dirty="0"/>
              <a:t> chunk after</a:t>
            </a:r>
            <a:r>
              <a:rPr lang="en-US" baseline="0" dirty="0"/>
              <a:t> this</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2989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frac</a:t>
            </a:r>
            <a:r>
              <a:rPr lang="en-GB" dirty="0"/>
              <a:t> {\</a:t>
            </a:r>
            <a:r>
              <a:rPr lang="en-GB" dirty="0" err="1"/>
              <a:t>mathrm</a:t>
            </a:r>
            <a:r>
              <a:rPr lang="en-GB" dirty="0"/>
              <a:t> d} {\</a:t>
            </a:r>
            <a:r>
              <a:rPr lang="en-GB" dirty="0" err="1"/>
              <a:t>mathrm</a:t>
            </a:r>
            <a:r>
              <a:rPr lang="en-GB" dirty="0"/>
              <a:t> {d}x} e^{\lambda x} = \lambda e^{\lambda x}</a:t>
            </a:r>
          </a:p>
          <a:p>
            <a:r>
              <a:rPr lang="en-GB" dirty="0"/>
              <a:t>f(x) = \sum\limits_{</a:t>
            </a:r>
            <a:r>
              <a:rPr lang="en-GB" dirty="0" err="1"/>
              <a:t>i</a:t>
            </a:r>
            <a:r>
              <a:rPr lang="en-GB" dirty="0"/>
              <a:t>=1}^N e^{\</a:t>
            </a:r>
            <a:r>
              <a:rPr lang="en-GB" dirty="0" err="1"/>
              <a:t>lambda_i</a:t>
            </a:r>
            <a:r>
              <a:rPr lang="en-GB" dirty="0"/>
              <a:t> x}, \quad \</a:t>
            </a:r>
            <a:r>
              <a:rPr lang="en-GB" dirty="0" err="1"/>
              <a:t>frac</a:t>
            </a:r>
            <a:r>
              <a:rPr lang="en-GB" dirty="0"/>
              <a:t> {\</a:t>
            </a:r>
            <a:r>
              <a:rPr lang="en-GB" dirty="0" err="1"/>
              <a:t>mathrm</a:t>
            </a:r>
            <a:r>
              <a:rPr lang="en-GB" dirty="0"/>
              <a:t> d} {\</a:t>
            </a:r>
            <a:r>
              <a:rPr lang="en-GB" dirty="0" err="1"/>
              <a:t>mathrm</a:t>
            </a:r>
            <a:r>
              <a:rPr lang="en-GB" dirty="0"/>
              <a:t> {d}x} f(x) = \sum\limits_{</a:t>
            </a:r>
            <a:r>
              <a:rPr lang="en-GB" dirty="0" err="1"/>
              <a:t>i</a:t>
            </a:r>
            <a:r>
              <a:rPr lang="en-GB" dirty="0"/>
              <a:t>=1}^N \</a:t>
            </a:r>
            <a:r>
              <a:rPr lang="en-GB" dirty="0" err="1"/>
              <a:t>lambda_i</a:t>
            </a:r>
            <a:r>
              <a:rPr lang="en-GB" dirty="0"/>
              <a:t> e^{\</a:t>
            </a:r>
            <a:r>
              <a:rPr lang="en-GB" dirty="0" err="1"/>
              <a:t>lambda_i</a:t>
            </a:r>
            <a:r>
              <a:rPr lang="en-GB" dirty="0"/>
              <a:t> x}</a:t>
            </a:r>
          </a:p>
        </p:txBody>
      </p:sp>
      <p:sp>
        <p:nvSpPr>
          <p:cNvPr id="4" name="Slide Number Placeholder 3"/>
          <p:cNvSpPr>
            <a:spLocks noGrp="1"/>
          </p:cNvSpPr>
          <p:nvPr>
            <p:ph type="sldNum" sz="quarter" idx="10"/>
          </p:nvPr>
        </p:nvSpPr>
        <p:spPr/>
        <p:txBody>
          <a:bodyPr/>
          <a:lstStyle/>
          <a:p>
            <a:fld id="{F8675188-BEF8-435E-A8F4-3C0F8100957B}" type="slidenum">
              <a:rPr lang="en-GB" smtClean="0"/>
              <a:t>44</a:t>
            </a:fld>
            <a:endParaRPr lang="en-GB"/>
          </a:p>
        </p:txBody>
      </p:sp>
    </p:spTree>
    <p:extLst>
      <p:ext uri="{BB962C8B-B14F-4D97-AF65-F5344CB8AC3E}">
        <p14:creationId xmlns:p14="http://schemas.microsoft.com/office/powerpoint/2010/main" val="2875242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frac</a:t>
            </a:r>
            <a:r>
              <a:rPr lang="en-GB" dirty="0"/>
              <a:t> {\</a:t>
            </a:r>
            <a:r>
              <a:rPr lang="en-GB" dirty="0" err="1"/>
              <a:t>mathrm</a:t>
            </a:r>
            <a:r>
              <a:rPr lang="en-GB" dirty="0"/>
              <a:t> d} {\</a:t>
            </a:r>
            <a:r>
              <a:rPr lang="en-GB" dirty="0" err="1"/>
              <a:t>mathrm</a:t>
            </a:r>
            <a:r>
              <a:rPr lang="en-GB" dirty="0"/>
              <a:t> {d}x} e^{\lambda x} = \lambda e^{\lambda x}</a:t>
            </a:r>
          </a:p>
          <a:p>
            <a:r>
              <a:rPr lang="en-GB" dirty="0"/>
              <a:t>f(x) = \sum\limits_{</a:t>
            </a:r>
            <a:r>
              <a:rPr lang="en-GB" dirty="0" err="1"/>
              <a:t>i</a:t>
            </a:r>
            <a:r>
              <a:rPr lang="en-GB" dirty="0"/>
              <a:t>=1}^N e^{\</a:t>
            </a:r>
            <a:r>
              <a:rPr lang="en-GB" dirty="0" err="1"/>
              <a:t>lambda_i</a:t>
            </a:r>
            <a:r>
              <a:rPr lang="en-GB" dirty="0"/>
              <a:t> x}, \quad \</a:t>
            </a:r>
            <a:r>
              <a:rPr lang="en-GB" dirty="0" err="1"/>
              <a:t>frac</a:t>
            </a:r>
            <a:r>
              <a:rPr lang="en-GB" dirty="0"/>
              <a:t> {\</a:t>
            </a:r>
            <a:r>
              <a:rPr lang="en-GB" dirty="0" err="1"/>
              <a:t>mathrm</a:t>
            </a:r>
            <a:r>
              <a:rPr lang="en-GB" dirty="0"/>
              <a:t> d} {\</a:t>
            </a:r>
            <a:r>
              <a:rPr lang="en-GB" dirty="0" err="1"/>
              <a:t>mathrm</a:t>
            </a:r>
            <a:r>
              <a:rPr lang="en-GB" dirty="0"/>
              <a:t> {d}x} f(x) = \sum\limits_{</a:t>
            </a:r>
            <a:r>
              <a:rPr lang="en-GB" dirty="0" err="1"/>
              <a:t>i</a:t>
            </a:r>
            <a:r>
              <a:rPr lang="en-GB" dirty="0"/>
              <a:t>=1}^N \</a:t>
            </a:r>
            <a:r>
              <a:rPr lang="en-GB" dirty="0" err="1"/>
              <a:t>lambda_i</a:t>
            </a:r>
            <a:r>
              <a:rPr lang="en-GB" dirty="0"/>
              <a:t> e^{\</a:t>
            </a:r>
            <a:r>
              <a:rPr lang="en-GB" dirty="0" err="1"/>
              <a:t>lambda_i</a:t>
            </a:r>
            <a:r>
              <a:rPr lang="en-GB" dirty="0"/>
              <a:t> x}</a:t>
            </a:r>
          </a:p>
        </p:txBody>
      </p:sp>
      <p:sp>
        <p:nvSpPr>
          <p:cNvPr id="4" name="Slide Number Placeholder 3"/>
          <p:cNvSpPr>
            <a:spLocks noGrp="1"/>
          </p:cNvSpPr>
          <p:nvPr>
            <p:ph type="sldNum" sz="quarter" idx="10"/>
          </p:nvPr>
        </p:nvSpPr>
        <p:spPr/>
        <p:txBody>
          <a:bodyPr/>
          <a:lstStyle/>
          <a:p>
            <a:fld id="{F8675188-BEF8-435E-A8F4-3C0F8100957B}" type="slidenum">
              <a:rPr lang="en-GB" smtClean="0"/>
              <a:t>45</a:t>
            </a:fld>
            <a:endParaRPr lang="en-GB"/>
          </a:p>
        </p:txBody>
      </p:sp>
    </p:spTree>
    <p:extLst>
      <p:ext uri="{BB962C8B-B14F-4D97-AF65-F5344CB8AC3E}">
        <p14:creationId xmlns:p14="http://schemas.microsoft.com/office/powerpoint/2010/main" val="419981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46</a:t>
            </a:fld>
            <a:endParaRPr lang="en-GB"/>
          </a:p>
        </p:txBody>
      </p:sp>
    </p:spTree>
    <p:extLst>
      <p:ext uri="{BB962C8B-B14F-4D97-AF65-F5344CB8AC3E}">
        <p14:creationId xmlns:p14="http://schemas.microsoft.com/office/powerpoint/2010/main" val="44978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47</a:t>
            </a:fld>
            <a:endParaRPr lang="en-GB"/>
          </a:p>
        </p:txBody>
      </p:sp>
    </p:spTree>
    <p:extLst>
      <p:ext uri="{BB962C8B-B14F-4D97-AF65-F5344CB8AC3E}">
        <p14:creationId xmlns:p14="http://schemas.microsoft.com/office/powerpoint/2010/main" val="1015183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a:t>
            </a:r>
            <a:r>
              <a:rPr lang="en-GB" baseline="0" dirty="0"/>
              <a:t> it would be nice to be able to compare and assess the different strategies proposed in the literature. In addition, it would be useful to provide insights that might lead to improved algorithms.  For example by predicting errors associated with the sampling.</a:t>
            </a:r>
          </a:p>
          <a:p>
            <a:endParaRPr lang="en-GB" dirty="0"/>
          </a:p>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a:t>
            </a:fld>
            <a:endParaRPr lang="en-GB"/>
          </a:p>
        </p:txBody>
      </p:sp>
    </p:spTree>
    <p:extLst>
      <p:ext uri="{BB962C8B-B14F-4D97-AF65-F5344CB8AC3E}">
        <p14:creationId xmlns:p14="http://schemas.microsoft.com/office/powerpoint/2010/main" val="285063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a:p>
            <a:r>
              <a:rPr lang="en-GB" dirty="0"/>
              <a:t>\hat{f}(\omega) = \</a:t>
            </a:r>
            <a:r>
              <a:rPr lang="en-GB" dirty="0" err="1"/>
              <a:t>int</a:t>
            </a:r>
            <a:r>
              <a:rPr lang="en-GB" dirty="0"/>
              <a:t>\limits_{-\</a:t>
            </a:r>
            <a:r>
              <a:rPr lang="en-GB" dirty="0" err="1"/>
              <a:t>infty</a:t>
            </a:r>
            <a:r>
              <a:rPr lang="en-GB" dirty="0"/>
              <a:t>}^{\</a:t>
            </a:r>
            <a:r>
              <a:rPr lang="en-GB" dirty="0" err="1"/>
              <a:t>infty</a:t>
            </a:r>
            <a:r>
              <a:rPr lang="en-GB" dirty="0"/>
              <a:t>} f(x) \cos ({2\pi  \omega x}) \</a:t>
            </a:r>
            <a:r>
              <a:rPr lang="en-GB" dirty="0" err="1"/>
              <a:t>mathrm</a:t>
            </a:r>
            <a:r>
              <a:rPr lang="en-GB" dirty="0"/>
              <a:t>{d}x + \</a:t>
            </a:r>
            <a:r>
              <a:rPr lang="en-GB" dirty="0" err="1"/>
              <a:t>mathrm</a:t>
            </a:r>
            <a:r>
              <a:rPr lang="en-GB" dirty="0"/>
              <a:t>{\</a:t>
            </a:r>
            <a:r>
              <a:rPr lang="en-GB" dirty="0" err="1"/>
              <a:t>imath</a:t>
            </a:r>
            <a:r>
              <a:rPr lang="en-GB" dirty="0"/>
              <a:t>} \</a:t>
            </a:r>
            <a:r>
              <a:rPr lang="en-GB" dirty="0" err="1"/>
              <a:t>int</a:t>
            </a:r>
            <a:r>
              <a:rPr lang="en-GB" dirty="0"/>
              <a:t>\limits_{-\</a:t>
            </a:r>
            <a:r>
              <a:rPr lang="en-GB" dirty="0" err="1"/>
              <a:t>infty</a:t>
            </a:r>
            <a:r>
              <a:rPr lang="en-GB" dirty="0"/>
              <a:t>}^{\</a:t>
            </a:r>
            <a:r>
              <a:rPr lang="en-GB" dirty="0" err="1"/>
              <a:t>infty</a:t>
            </a:r>
            <a:r>
              <a:rPr lang="en-GB" dirty="0"/>
              <a:t>} f(x) \sin ({2\pi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48</a:t>
            </a:fld>
            <a:endParaRPr lang="en-GB"/>
          </a:p>
        </p:txBody>
      </p:sp>
    </p:spTree>
    <p:extLst>
      <p:ext uri="{BB962C8B-B14F-4D97-AF65-F5344CB8AC3E}">
        <p14:creationId xmlns:p14="http://schemas.microsoft.com/office/powerpoint/2010/main" val="724116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a:p>
            <a:r>
              <a:rPr lang="en-GB" dirty="0"/>
              <a:t>\hat{f}(\omega) = \</a:t>
            </a:r>
            <a:r>
              <a:rPr lang="en-GB" dirty="0" err="1"/>
              <a:t>int</a:t>
            </a:r>
            <a:r>
              <a:rPr lang="en-GB" dirty="0"/>
              <a:t>\limits_{-\</a:t>
            </a:r>
            <a:r>
              <a:rPr lang="en-GB" dirty="0" err="1"/>
              <a:t>infty</a:t>
            </a:r>
            <a:r>
              <a:rPr lang="en-GB" dirty="0"/>
              <a:t>}^{\</a:t>
            </a:r>
            <a:r>
              <a:rPr lang="en-GB" dirty="0" err="1"/>
              <a:t>infty</a:t>
            </a:r>
            <a:r>
              <a:rPr lang="en-GB" dirty="0"/>
              <a:t>} f(x) \cos ({2\pi  \omega x}) \</a:t>
            </a:r>
            <a:r>
              <a:rPr lang="en-GB" dirty="0" err="1"/>
              <a:t>mathrm</a:t>
            </a:r>
            <a:r>
              <a:rPr lang="en-GB" dirty="0"/>
              <a:t>{d}x + \</a:t>
            </a:r>
            <a:r>
              <a:rPr lang="en-GB" dirty="0" err="1"/>
              <a:t>mathrm</a:t>
            </a:r>
            <a:r>
              <a:rPr lang="en-GB" dirty="0"/>
              <a:t>{\</a:t>
            </a:r>
            <a:r>
              <a:rPr lang="en-GB" dirty="0" err="1"/>
              <a:t>imath</a:t>
            </a:r>
            <a:r>
              <a:rPr lang="en-GB" dirty="0"/>
              <a:t>} \</a:t>
            </a:r>
            <a:r>
              <a:rPr lang="en-GB" dirty="0" err="1"/>
              <a:t>int</a:t>
            </a:r>
            <a:r>
              <a:rPr lang="en-GB" dirty="0"/>
              <a:t>\limits_{-\</a:t>
            </a:r>
            <a:r>
              <a:rPr lang="en-GB" dirty="0" err="1"/>
              <a:t>infty</a:t>
            </a:r>
            <a:r>
              <a:rPr lang="en-GB" dirty="0"/>
              <a:t>}^{\</a:t>
            </a:r>
            <a:r>
              <a:rPr lang="en-GB" dirty="0" err="1"/>
              <a:t>infty</a:t>
            </a:r>
            <a:r>
              <a:rPr lang="en-GB" dirty="0"/>
              <a:t>} f(x) \sin ({2\pi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49</a:t>
            </a:fld>
            <a:endParaRPr lang="en-GB"/>
          </a:p>
        </p:txBody>
      </p:sp>
    </p:spTree>
    <p:extLst>
      <p:ext uri="{BB962C8B-B14F-4D97-AF65-F5344CB8AC3E}">
        <p14:creationId xmlns:p14="http://schemas.microsoft.com/office/powerpoint/2010/main" val="1697463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50</a:t>
            </a:fld>
            <a:endParaRPr lang="en-GB"/>
          </a:p>
        </p:txBody>
      </p:sp>
    </p:spTree>
    <p:extLst>
      <p:ext uri="{BB962C8B-B14F-4D97-AF65-F5344CB8AC3E}">
        <p14:creationId xmlns:p14="http://schemas.microsoft.com/office/powerpoint/2010/main" val="740891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821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Any</a:t>
            </a:r>
            <a:r>
              <a:rPr lang="en-US" baseline="0" dirty="0"/>
              <a:t>  </a:t>
            </a:r>
            <a:r>
              <a:rPr lang="en-US" baseline="0" dirty="0" err="1"/>
              <a:t>unweighted</a:t>
            </a:r>
            <a:r>
              <a:rPr lang="en-US" baseline="0" dirty="0"/>
              <a:t>, sampling function can be expressed as the sum of impulses (or Dirac delta functions).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0525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1954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62268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sampling spectrum is therefore the sum of several spectra with constant amplitudes. How does this produce non-constant sampling spectra?</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7771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imagine</a:t>
            </a:r>
            <a:r>
              <a:rPr lang="en-US" baseline="0" dirty="0"/>
              <a:t> adding more impulses. In this case, the five spikes cause five samples on the dotted circle in the complex plane.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825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Due to the linearity of the Fourier transform,</a:t>
            </a:r>
            <a:r>
              <a:rPr lang="en-US" baseline="0" dirty="0"/>
              <a:t> the vector sum of these samples (or the </a:t>
            </a:r>
            <a:r>
              <a:rPr lang="en-US" baseline="0" dirty="0" err="1"/>
              <a:t>centroid</a:t>
            </a:r>
            <a:r>
              <a:rPr lang="en-US" baseline="0" dirty="0"/>
              <a:t>) is the resulting sampling spectrum, sliced at a given frequency. The amplitude spectrum is the distance of the </a:t>
            </a:r>
            <a:r>
              <a:rPr lang="en-US" baseline="0" dirty="0" err="1"/>
              <a:t>centroid</a:t>
            </a:r>
            <a:r>
              <a:rPr lang="en-US" baseline="0" dirty="0"/>
              <a:t> to the Origin and the phase describes the angular offset from the real axis.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2669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3</a:t>
            </a:fld>
            <a:endParaRPr lang="en-GB"/>
          </a:p>
        </p:txBody>
      </p:sp>
    </p:spTree>
    <p:extLst>
      <p:ext uri="{BB962C8B-B14F-4D97-AF65-F5344CB8AC3E}">
        <p14:creationId xmlns:p14="http://schemas.microsoft.com/office/powerpoint/2010/main" val="3840350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 multiple instances of the sampling spectrum, the location of the </a:t>
            </a:r>
            <a:r>
              <a:rPr lang="en-US" dirty="0" err="1"/>
              <a:t>centroid</a:t>
            </a:r>
            <a:r>
              <a:rPr lang="en-US" dirty="0"/>
              <a:t> has an expected value</a:t>
            </a:r>
            <a:r>
              <a:rPr lang="en-US" baseline="0" dirty="0"/>
              <a:t> </a:t>
            </a:r>
            <a:r>
              <a:rPr lang="en-US" dirty="0"/>
              <a:t>and a variance (or 2D covariance).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782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the expected amplitude spectrum</a:t>
            </a:r>
            <a:r>
              <a:rPr lang="en-US" baseline="0" dirty="0"/>
              <a:t> is shown with a yellow line and the variance (at each frequency) is denoted using an orange blur.</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75698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61168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Remember</a:t>
            </a:r>
            <a:r>
              <a:rPr lang="en-US" baseline="0" dirty="0"/>
              <a:t> that each instance of samples from the sampler produces a different sampling spectrum. Now given the many instances of sampling spectra from two different sampling strategies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6122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the question we</a:t>
            </a:r>
            <a:r>
              <a:rPr lang="en-US" baseline="0" dirty="0"/>
              <a:t> address is how we can compare the strategies, for use in numerical integration. </a:t>
            </a:r>
            <a:r>
              <a:rPr lang="en-US" dirty="0"/>
              <a:t>But what is the basis of comparison?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2057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Given</a:t>
            </a:r>
            <a:r>
              <a:rPr lang="en-US" baseline="0" dirty="0"/>
              <a:t> two estimators, we can now compare their respective biases and variances. But can we do such comparisons </a:t>
            </a:r>
            <a:r>
              <a:rPr lang="en-US" baseline="0" dirty="0" err="1"/>
              <a:t>predictively</a:t>
            </a:r>
            <a:r>
              <a:rPr lang="en-US" baseline="0" dirty="0"/>
              <a:t>?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54023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81057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int</a:t>
            </a:r>
            <a:r>
              <a:rPr lang="en-GB" dirty="0"/>
              <a:t>\limits_0^1  \; f(x) \; \</a:t>
            </a:r>
            <a:r>
              <a:rPr lang="en-GB" dirty="0" err="1"/>
              <a:t>mathrm</a:t>
            </a:r>
            <a:r>
              <a:rPr lang="en-GB" dirty="0"/>
              <a:t>{d} x \</a:t>
            </a:r>
            <a:r>
              <a:rPr lang="en-GB" dirty="0" err="1"/>
              <a:t>approx</a:t>
            </a:r>
            <a:r>
              <a:rPr lang="en-GB" dirty="0"/>
              <a:t> \</a:t>
            </a:r>
            <a:r>
              <a:rPr lang="en-GB" dirty="0" err="1"/>
              <a:t>frac</a:t>
            </a:r>
            <a:r>
              <a:rPr lang="en-GB" dirty="0"/>
              <a:t> 1 N \sum\limits_{</a:t>
            </a:r>
            <a:r>
              <a:rPr lang="en-GB" dirty="0" err="1"/>
              <a:t>i</a:t>
            </a:r>
            <a:r>
              <a:rPr lang="en-GB" dirty="0"/>
              <a:t>=1}^N f(</a:t>
            </a:r>
            <a:r>
              <a:rPr lang="en-GB" dirty="0" err="1"/>
              <a:t>x_i</a:t>
            </a:r>
            <a:r>
              <a:rPr lang="en-GB" dirty="0"/>
              <a:t>), \quad </a:t>
            </a:r>
            <a:r>
              <a:rPr lang="en-GB" dirty="0" err="1"/>
              <a:t>x_i</a:t>
            </a:r>
            <a:r>
              <a:rPr lang="en-GB" dirty="0"/>
              <a:t> \sim \</a:t>
            </a:r>
            <a:r>
              <a:rPr lang="en-GB" dirty="0" err="1"/>
              <a:t>mathrm</a:t>
            </a:r>
            <a:r>
              <a:rPr lang="en-GB" dirty="0"/>
              <a:t>{</a:t>
            </a:r>
            <a:r>
              <a:rPr lang="en-GB" dirty="0" err="1"/>
              <a:t>Unif</a:t>
            </a:r>
            <a:r>
              <a:rPr lang="en-GB" dirty="0"/>
              <a:t>}([0,1])</a:t>
            </a:r>
          </a:p>
        </p:txBody>
      </p:sp>
      <p:sp>
        <p:nvSpPr>
          <p:cNvPr id="4" name="Slide Number Placeholder 3"/>
          <p:cNvSpPr>
            <a:spLocks noGrp="1"/>
          </p:cNvSpPr>
          <p:nvPr>
            <p:ph type="sldNum" sz="quarter" idx="10"/>
          </p:nvPr>
        </p:nvSpPr>
        <p:spPr/>
        <p:txBody>
          <a:bodyPr/>
          <a:lstStyle/>
          <a:p>
            <a:fld id="{F8675188-BEF8-435E-A8F4-3C0F8100957B}" type="slidenum">
              <a:rPr lang="en-GB" smtClean="0"/>
              <a:t>65</a:t>
            </a:fld>
            <a:endParaRPr lang="en-GB"/>
          </a:p>
        </p:txBody>
      </p:sp>
    </p:spTree>
    <p:extLst>
      <p:ext uri="{BB962C8B-B14F-4D97-AF65-F5344CB8AC3E}">
        <p14:creationId xmlns:p14="http://schemas.microsoft.com/office/powerpoint/2010/main" val="2437966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66</a:t>
            </a:fld>
            <a:endParaRPr lang="en-GB"/>
          </a:p>
        </p:txBody>
      </p:sp>
    </p:spTree>
    <p:extLst>
      <p:ext uri="{BB962C8B-B14F-4D97-AF65-F5344CB8AC3E}">
        <p14:creationId xmlns:p14="http://schemas.microsoft.com/office/powerpoint/2010/main" val="2323876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67</a:t>
            </a:fld>
            <a:endParaRPr lang="en-GB"/>
          </a:p>
        </p:txBody>
      </p:sp>
    </p:spTree>
    <p:extLst>
      <p:ext uri="{BB962C8B-B14F-4D97-AF65-F5344CB8AC3E}">
        <p14:creationId xmlns:p14="http://schemas.microsoft.com/office/powerpoint/2010/main" val="3843706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25</a:t>
            </a:fld>
            <a:endParaRPr lang="en-GB"/>
          </a:p>
        </p:txBody>
      </p:sp>
    </p:spTree>
    <p:extLst>
      <p:ext uri="{BB962C8B-B14F-4D97-AF65-F5344CB8AC3E}">
        <p14:creationId xmlns:p14="http://schemas.microsoft.com/office/powerpoint/2010/main" val="2957205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68</a:t>
            </a:fld>
            <a:endParaRPr lang="en-GB"/>
          </a:p>
        </p:txBody>
      </p:sp>
    </p:spTree>
    <p:extLst>
      <p:ext uri="{BB962C8B-B14F-4D97-AF65-F5344CB8AC3E}">
        <p14:creationId xmlns:p14="http://schemas.microsoft.com/office/powerpoint/2010/main" val="1123768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4F76B-3A61-4719-ACFC-8A6B54EC1859}"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2525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connect </a:t>
            </a:r>
            <a:r>
              <a:rPr lang="en-GB" dirty="0" err="1"/>
              <a:t>eith</a:t>
            </a:r>
            <a:r>
              <a:rPr lang="en-GB" baseline="0" dirty="0"/>
              <a:t> </a:t>
            </a:r>
            <a:r>
              <a:rPr lang="en-GB" baseline="0" dirty="0" err="1"/>
              <a:t>prev</a:t>
            </a:r>
            <a:r>
              <a:rPr lang="en-GB" baseline="0" dirty="0"/>
              <a:t> slide</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27</a:t>
            </a:fld>
            <a:endParaRPr lang="en-GB"/>
          </a:p>
        </p:txBody>
      </p:sp>
    </p:spTree>
    <p:extLst>
      <p:ext uri="{BB962C8B-B14F-4D97-AF65-F5344CB8AC3E}">
        <p14:creationId xmlns:p14="http://schemas.microsoft.com/office/powerpoint/2010/main" val="173219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connect </a:t>
            </a:r>
            <a:r>
              <a:rPr lang="en-GB" dirty="0" err="1"/>
              <a:t>eith</a:t>
            </a:r>
            <a:r>
              <a:rPr lang="en-GB" baseline="0" dirty="0"/>
              <a:t> </a:t>
            </a:r>
            <a:r>
              <a:rPr lang="en-GB" baseline="0" dirty="0" err="1"/>
              <a:t>prev</a:t>
            </a:r>
            <a:r>
              <a:rPr lang="en-GB" baseline="0" dirty="0"/>
              <a:t> slide</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28</a:t>
            </a:fld>
            <a:endParaRPr lang="en-GB"/>
          </a:p>
        </p:txBody>
      </p:sp>
    </p:spTree>
    <p:extLst>
      <p:ext uri="{BB962C8B-B14F-4D97-AF65-F5344CB8AC3E}">
        <p14:creationId xmlns:p14="http://schemas.microsoft.com/office/powerpoint/2010/main" val="260571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3 trillion</a:t>
            </a:r>
            <a:r>
              <a:rPr lang="en-GB" baseline="0" dirty="0"/>
              <a:t> paths and 16D</a:t>
            </a: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29</a:t>
            </a:fld>
            <a:endParaRPr lang="en-GB"/>
          </a:p>
        </p:txBody>
      </p:sp>
    </p:spTree>
    <p:extLst>
      <p:ext uri="{BB962C8B-B14F-4D97-AF65-F5344CB8AC3E}">
        <p14:creationId xmlns:p14="http://schemas.microsoft.com/office/powerpoint/2010/main" val="12400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fld id="{EA24F76B-3A61-4719-ACFC-8A6B54EC1859}" type="slidenum">
              <a:rPr lang="en-GB" smtClean="0"/>
              <a:t>30</a:t>
            </a:fld>
            <a:endParaRPr lang="en-GB"/>
          </a:p>
        </p:txBody>
      </p:sp>
    </p:spTree>
    <p:extLst>
      <p:ext uri="{BB962C8B-B14F-4D97-AF65-F5344CB8AC3E}">
        <p14:creationId xmlns:p14="http://schemas.microsoft.com/office/powerpoint/2010/main" val="203157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 cite Mitchell,</a:t>
            </a:r>
            <a:r>
              <a:rPr lang="en-GB" baseline="0" dirty="0"/>
              <a:t> </a:t>
            </a:r>
            <a:r>
              <a:rPr lang="en-GB" baseline="0" dirty="0" err="1"/>
              <a:t>dipppe</a:t>
            </a:r>
            <a:r>
              <a:rPr lang="en-GB" baseline="0" dirty="0"/>
              <a:t> wold cook, </a:t>
            </a:r>
            <a:r>
              <a:rPr lang="en-GB" baseline="0" dirty="0" err="1"/>
              <a:t>etc</a:t>
            </a: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31</a:t>
            </a:fld>
            <a:endParaRPr lang="en-GB"/>
          </a:p>
        </p:txBody>
      </p:sp>
    </p:spTree>
    <p:extLst>
      <p:ext uri="{BB962C8B-B14F-4D97-AF65-F5344CB8AC3E}">
        <p14:creationId xmlns:p14="http://schemas.microsoft.com/office/powerpoint/2010/main" val="4547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94670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15816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40985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7" y="1081297"/>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2" y="1718100"/>
            <a:ext cx="8191500" cy="440901"/>
          </a:xfrm>
        </p:spPr>
        <p:txBody>
          <a:bodyPr>
            <a:noAutofit/>
          </a:bodyPr>
          <a:lstStyle>
            <a:lvl1pPr marL="0" indent="0" algn="l">
              <a:buNone/>
              <a:defRPr sz="2300">
                <a:solidFill>
                  <a:schemeClr val="tx1">
                    <a:tint val="75000"/>
                  </a:schemeClr>
                </a:solidFill>
              </a:defRPr>
            </a:lvl1pPr>
            <a:lvl2pPr marL="408184" indent="0" algn="ctr">
              <a:buNone/>
              <a:defRPr>
                <a:solidFill>
                  <a:schemeClr val="tx1">
                    <a:tint val="75000"/>
                  </a:schemeClr>
                </a:solidFill>
              </a:defRPr>
            </a:lvl2pPr>
            <a:lvl3pPr marL="816368" indent="0" algn="ctr">
              <a:buNone/>
              <a:defRPr>
                <a:solidFill>
                  <a:schemeClr val="tx1">
                    <a:tint val="75000"/>
                  </a:schemeClr>
                </a:solidFill>
              </a:defRPr>
            </a:lvl3pPr>
            <a:lvl4pPr marL="1224551" indent="0" algn="ctr">
              <a:buNone/>
              <a:defRPr>
                <a:solidFill>
                  <a:schemeClr val="tx1">
                    <a:tint val="75000"/>
                  </a:schemeClr>
                </a:solidFill>
              </a:defRPr>
            </a:lvl4pPr>
            <a:lvl5pPr marL="1632735" indent="0" algn="ctr">
              <a:buNone/>
              <a:defRPr>
                <a:solidFill>
                  <a:schemeClr val="tx1">
                    <a:tint val="75000"/>
                  </a:schemeClr>
                </a:solidFill>
              </a:defRPr>
            </a:lvl5pPr>
            <a:lvl6pPr marL="2040918" indent="0" algn="ctr">
              <a:buNone/>
              <a:defRPr>
                <a:solidFill>
                  <a:schemeClr val="tx1">
                    <a:tint val="75000"/>
                  </a:schemeClr>
                </a:solidFill>
              </a:defRPr>
            </a:lvl6pPr>
            <a:lvl7pPr marL="2449102" indent="0" algn="ctr">
              <a:buNone/>
              <a:defRPr>
                <a:solidFill>
                  <a:schemeClr val="tx1">
                    <a:tint val="75000"/>
                  </a:schemeClr>
                </a:solidFill>
              </a:defRPr>
            </a:lvl7pPr>
            <a:lvl8pPr marL="2857286" indent="0" algn="ctr">
              <a:buNone/>
              <a:defRPr>
                <a:solidFill>
                  <a:schemeClr val="tx1">
                    <a:tint val="75000"/>
                  </a:schemeClr>
                </a:solidFill>
              </a:defRPr>
            </a:lvl8pPr>
            <a:lvl9pPr marL="32654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3E0591-8E0F-439D-9E16-6C193E68B3B1}"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7179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87342"/>
            <a:ext cx="8496300"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A7E6F0E-16D2-4560-84E5-D6A764BDB994}"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5743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800">
                <a:solidFill>
                  <a:schemeClr val="tx1">
                    <a:tint val="75000"/>
                  </a:schemeClr>
                </a:solidFill>
              </a:defRPr>
            </a:lvl1pPr>
            <a:lvl2pPr marL="408184" indent="0">
              <a:buNone/>
              <a:defRPr sz="1600">
                <a:solidFill>
                  <a:schemeClr val="tx1">
                    <a:tint val="75000"/>
                  </a:schemeClr>
                </a:solidFill>
              </a:defRPr>
            </a:lvl2pPr>
            <a:lvl3pPr marL="816368" indent="0">
              <a:buNone/>
              <a:defRPr sz="1400">
                <a:solidFill>
                  <a:schemeClr val="tx1">
                    <a:tint val="75000"/>
                  </a:schemeClr>
                </a:solidFill>
              </a:defRPr>
            </a:lvl3pPr>
            <a:lvl4pPr marL="1224551" indent="0">
              <a:buNone/>
              <a:defRPr sz="1300">
                <a:solidFill>
                  <a:schemeClr val="tx1">
                    <a:tint val="75000"/>
                  </a:schemeClr>
                </a:solidFill>
              </a:defRPr>
            </a:lvl4pPr>
            <a:lvl5pPr marL="1632735" indent="0">
              <a:buNone/>
              <a:defRPr sz="1300">
                <a:solidFill>
                  <a:schemeClr val="tx1">
                    <a:tint val="75000"/>
                  </a:schemeClr>
                </a:solidFill>
              </a:defRPr>
            </a:lvl5pPr>
            <a:lvl6pPr marL="2040918" indent="0">
              <a:buNone/>
              <a:defRPr sz="1300">
                <a:solidFill>
                  <a:schemeClr val="tx1">
                    <a:tint val="75000"/>
                  </a:schemeClr>
                </a:solidFill>
              </a:defRPr>
            </a:lvl6pPr>
            <a:lvl7pPr marL="2449102" indent="0">
              <a:buNone/>
              <a:defRPr sz="1300">
                <a:solidFill>
                  <a:schemeClr val="tx1">
                    <a:tint val="75000"/>
                  </a:schemeClr>
                </a:solidFill>
              </a:defRPr>
            </a:lvl7pPr>
            <a:lvl8pPr marL="2857286" indent="0">
              <a:buNone/>
              <a:defRPr sz="1300">
                <a:solidFill>
                  <a:schemeClr val="tx1">
                    <a:tint val="75000"/>
                  </a:schemeClr>
                </a:solidFill>
              </a:defRPr>
            </a:lvl8pPr>
            <a:lvl9pPr marL="3265469"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111B88-8515-4366-9B71-04AE9B6889D2}"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604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7"/>
            <a:ext cx="8676216"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3" y="1920877"/>
            <a:ext cx="8676217"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F1455-4BB4-4CCC-B4E3-79AC2FADC09D}" type="datetime1">
              <a:rPr lang="en-GB" smtClean="0">
                <a:solidFill>
                  <a:prstClr val="white"/>
                </a:solidFill>
              </a:rPr>
              <a:t>25/07/2016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4255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6"/>
            <a:ext cx="5386917"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6"/>
            <a:ext cx="5389033"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D90CEE-8476-42F6-9564-E07BE2284264}" type="datetime1">
              <a:rPr lang="en-GB" smtClean="0">
                <a:solidFill>
                  <a:prstClr val="white"/>
                </a:solidFill>
              </a:rPr>
              <a:t>25/07/2016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2109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E4CC2F-D45E-4506-A31C-409688E27D22}" type="datetime1">
              <a:rPr lang="en-GB" smtClean="0">
                <a:solidFill>
                  <a:prstClr val="white"/>
                </a:solidFill>
              </a:rPr>
              <a:t>25/07/2016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877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56E8A0-FBAC-4758-85F1-B17E0D8797BE}" type="datetime1">
              <a:rPr lang="en-GB" smtClean="0">
                <a:solidFill>
                  <a:prstClr val="white"/>
                </a:solidFill>
              </a:rPr>
              <a:t>25/07/2016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068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0"/>
            <a:ext cx="4011084" cy="4691064"/>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0D378E31-8B4D-40C1-A1FE-B831540DA6D1}" type="datetime1">
              <a:rPr lang="en-GB" smtClean="0">
                <a:solidFill>
                  <a:prstClr val="white"/>
                </a:solidFill>
              </a:rPr>
              <a:t>25/07/2016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7246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24413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900"/>
            </a:lvl1pPr>
            <a:lvl2pPr marL="408184" indent="0">
              <a:buNone/>
              <a:defRPr sz="2500"/>
            </a:lvl2pPr>
            <a:lvl3pPr marL="816368" indent="0">
              <a:buNone/>
              <a:defRPr sz="2100"/>
            </a:lvl3pPr>
            <a:lvl4pPr marL="1224551" indent="0">
              <a:buNone/>
              <a:defRPr sz="1800"/>
            </a:lvl4pPr>
            <a:lvl5pPr marL="1632735" indent="0">
              <a:buNone/>
              <a:defRPr sz="1800"/>
            </a:lvl5pPr>
            <a:lvl6pPr marL="2040918" indent="0">
              <a:buNone/>
              <a:defRPr sz="1800"/>
            </a:lvl6pPr>
            <a:lvl7pPr marL="2449102" indent="0">
              <a:buNone/>
              <a:defRPr sz="1800"/>
            </a:lvl7pPr>
            <a:lvl8pPr marL="2857286" indent="0">
              <a:buNone/>
              <a:defRPr sz="1800"/>
            </a:lvl8pPr>
            <a:lvl9pPr marL="3265469" indent="0">
              <a:buNone/>
              <a:defRPr sz="1800"/>
            </a:lvl9pPr>
          </a:lstStyle>
          <a:p>
            <a:endParaRPr lang="en-US"/>
          </a:p>
        </p:txBody>
      </p:sp>
      <p:sp>
        <p:nvSpPr>
          <p:cNvPr id="4" name="Text Placeholder 3"/>
          <p:cNvSpPr>
            <a:spLocks noGrp="1"/>
          </p:cNvSpPr>
          <p:nvPr>
            <p:ph type="body" sz="half" idx="2"/>
          </p:nvPr>
        </p:nvSpPr>
        <p:spPr>
          <a:xfrm>
            <a:off x="2389717" y="5367341"/>
            <a:ext cx="7315200" cy="804861"/>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94D4EFED-F04D-4106-9394-1CC977A231EF}" type="datetime1">
              <a:rPr lang="en-GB" smtClean="0">
                <a:solidFill>
                  <a:prstClr val="white"/>
                </a:solidFill>
              </a:rPr>
              <a:t>25/07/2016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7718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D457E-6A38-4570-AFDD-D71BFD8486D4}"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9902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3"/>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7" y="330203"/>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2781A5-36BB-4E9E-840E-9B0CA9C4F55E}"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3429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6" y="1081295"/>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1" y="1718100"/>
            <a:ext cx="8191500" cy="440901"/>
          </a:xfrm>
        </p:spPr>
        <p:txBody>
          <a:bodyPr>
            <a:noAutofit/>
          </a:bodyPr>
          <a:lstStyle>
            <a:lvl1pPr marL="0" indent="0" algn="l">
              <a:buNone/>
              <a:defRPr sz="3067">
                <a:solidFill>
                  <a:schemeClr val="tx1">
                    <a:tint val="75000"/>
                  </a:schemeClr>
                </a:solidFill>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2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19833"/>
            <a:ext cx="11031594"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7201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4245" indent="0">
              <a:buNone/>
              <a:defRPr sz="2133">
                <a:solidFill>
                  <a:schemeClr val="tx1">
                    <a:tint val="75000"/>
                  </a:schemeClr>
                </a:solidFill>
              </a:defRPr>
            </a:lvl2pPr>
            <a:lvl3pPr marL="1088490" indent="0">
              <a:buNone/>
              <a:defRPr sz="1867">
                <a:solidFill>
                  <a:schemeClr val="tx1">
                    <a:tint val="75000"/>
                  </a:schemeClr>
                </a:solidFill>
              </a:defRPr>
            </a:lvl3pPr>
            <a:lvl4pPr marL="1632735" indent="0">
              <a:buNone/>
              <a:defRPr sz="1733">
                <a:solidFill>
                  <a:schemeClr val="tx1">
                    <a:tint val="75000"/>
                  </a:schemeClr>
                </a:solidFill>
              </a:defRPr>
            </a:lvl4pPr>
            <a:lvl5pPr marL="2176980" indent="0">
              <a:buNone/>
              <a:defRPr sz="1733">
                <a:solidFill>
                  <a:schemeClr val="tx1">
                    <a:tint val="75000"/>
                  </a:schemeClr>
                </a:solidFill>
              </a:defRPr>
            </a:lvl5pPr>
            <a:lvl6pPr marL="2721224" indent="0">
              <a:buNone/>
              <a:defRPr sz="1733">
                <a:solidFill>
                  <a:schemeClr val="tx1">
                    <a:tint val="75000"/>
                  </a:schemeClr>
                </a:solidFill>
              </a:defRPr>
            </a:lvl6pPr>
            <a:lvl7pPr marL="3265469" indent="0">
              <a:buNone/>
              <a:defRPr sz="1733">
                <a:solidFill>
                  <a:schemeClr val="tx1">
                    <a:tint val="75000"/>
                  </a:schemeClr>
                </a:solidFill>
              </a:defRPr>
            </a:lvl7pPr>
            <a:lvl8pPr marL="3809714" indent="0">
              <a:buNone/>
              <a:defRPr sz="1733">
                <a:solidFill>
                  <a:schemeClr val="tx1">
                    <a:tint val="75000"/>
                  </a:schemeClr>
                </a:solidFill>
              </a:defRPr>
            </a:lvl8pPr>
            <a:lvl9pPr marL="4353959" indent="0">
              <a:buNone/>
              <a:defRPr sz="17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4559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5"/>
            <a:ext cx="8676216"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2" y="1920875"/>
            <a:ext cx="8676217"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1622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362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2539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8723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995255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867"/>
            </a:lvl1pPr>
            <a:lvl2pPr>
              <a:defRPr sz="3333"/>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1064"/>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714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867"/>
            </a:lvl1pPr>
            <a:lvl2pPr marL="544245" indent="0">
              <a:buNone/>
              <a:defRPr sz="3333"/>
            </a:lvl2pPr>
            <a:lvl3pPr marL="1088490" indent="0">
              <a:buNone/>
              <a:defRPr sz="2800"/>
            </a:lvl3pPr>
            <a:lvl4pPr marL="1632735" indent="0">
              <a:buNone/>
              <a:defRPr sz="2400"/>
            </a:lvl4pPr>
            <a:lvl5pPr marL="2176980" indent="0">
              <a:buNone/>
              <a:defRPr sz="2400"/>
            </a:lvl5pPr>
            <a:lvl6pPr marL="2721224" indent="0">
              <a:buNone/>
              <a:defRPr sz="2400"/>
            </a:lvl6pPr>
            <a:lvl7pPr marL="3265469" indent="0">
              <a:buNone/>
              <a:defRPr sz="2400"/>
            </a:lvl7pPr>
            <a:lvl8pPr marL="3809714" indent="0">
              <a:buNone/>
              <a:defRPr sz="2400"/>
            </a:lvl8pPr>
            <a:lvl9pPr marL="4353959" indent="0">
              <a:buNone/>
              <a:defRPr sz="2400"/>
            </a:lvl9pPr>
          </a:lstStyle>
          <a:p>
            <a:endParaRPr lang="en-US"/>
          </a:p>
        </p:txBody>
      </p:sp>
      <p:sp>
        <p:nvSpPr>
          <p:cNvPr id="4" name="Text Placeholder 3"/>
          <p:cNvSpPr>
            <a:spLocks noGrp="1"/>
          </p:cNvSpPr>
          <p:nvPr>
            <p:ph type="body" sz="half" idx="2"/>
          </p:nvPr>
        </p:nvSpPr>
        <p:spPr>
          <a:xfrm>
            <a:off x="2389717" y="5367339"/>
            <a:ext cx="7315200" cy="804861"/>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8479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0649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1"/>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6" y="330201"/>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20561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65131E-EFE6-4811-9C64-F3707C89457D}" type="datetimeFigureOut">
              <a:rPr lang="en-GB" smtClean="0"/>
              <a:t>25/07/2016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13410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65131E-EFE6-4811-9C64-F3707C89457D}" type="datetimeFigureOut">
              <a:rPr lang="en-GB" smtClean="0"/>
              <a:t>25/07/2016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00963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D65131E-EFE6-4811-9C64-F3707C89457D}" type="datetimeFigureOut">
              <a:rPr lang="en-GB" smtClean="0"/>
              <a:t>25/07/2016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410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5131E-EFE6-4811-9C64-F3707C89457D}" type="datetimeFigureOut">
              <a:rPr lang="en-GB" smtClean="0"/>
              <a:t>25/07/2016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386899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114321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1274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5131E-EFE6-4811-9C64-F3707C89457D}" type="datetimeFigureOut">
              <a:rPr lang="en-GB" smtClean="0"/>
              <a:t>25/07/2016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2CB0D-6F46-41BB-AFD2-C9619E54E842}" type="slidenum">
              <a:rPr lang="en-GB" smtClean="0"/>
              <a:t>‹#›</a:t>
            </a:fld>
            <a:endParaRPr lang="en-GB"/>
          </a:p>
        </p:txBody>
      </p:sp>
    </p:spTree>
    <p:extLst>
      <p:ext uri="{BB962C8B-B14F-4D97-AF65-F5344CB8AC3E}">
        <p14:creationId xmlns:p14="http://schemas.microsoft.com/office/powerpoint/2010/main" val="25837164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2"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1041400" cy="365125"/>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EB271C1C-1F53-4CEA-96DE-8E67EBA31500}" type="datetime1">
              <a:rPr lang="en-GB" smtClean="0">
                <a:solidFill>
                  <a:prstClr val="white"/>
                </a:solidFill>
              </a:rPr>
              <a:t>25/07/2016</a:t>
            </a:fld>
            <a:endParaRPr lang="en-US" dirty="0">
              <a:solidFill>
                <a:prstClr val="white"/>
              </a:solidFill>
            </a:endParaRPr>
          </a:p>
        </p:txBody>
      </p:sp>
      <p:sp>
        <p:nvSpPr>
          <p:cNvPr id="5" name="Footer Placeholder 4"/>
          <p:cNvSpPr>
            <a:spLocks noGrp="1"/>
          </p:cNvSpPr>
          <p:nvPr>
            <p:ph type="ftr" sz="quarter" idx="3"/>
          </p:nvPr>
        </p:nvSpPr>
        <p:spPr>
          <a:xfrm>
            <a:off x="1651002" y="6356353"/>
            <a:ext cx="9334500" cy="365125"/>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2" y="6356353"/>
            <a:ext cx="596900" cy="365125"/>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871609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r" defTabSz="81636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38" indent="-306138" algn="l" defTabSz="81636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299" indent="-255115" algn="l" defTabSz="81636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60" indent="-204092" algn="l" defTabSz="81636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44"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27"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10"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194"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78"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562"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68" rtl="0" eaLnBrk="1" latinLnBrk="0" hangingPunct="1">
        <a:defRPr sz="1600" kern="1200">
          <a:solidFill>
            <a:schemeClr val="tx1"/>
          </a:solidFill>
          <a:latin typeface="+mn-lt"/>
          <a:ea typeface="+mn-ea"/>
          <a:cs typeface="+mn-cs"/>
        </a:defRPr>
      </a:lvl1pPr>
      <a:lvl2pPr marL="408184" algn="l" defTabSz="816368" rtl="0" eaLnBrk="1" latinLnBrk="0" hangingPunct="1">
        <a:defRPr sz="1600" kern="1200">
          <a:solidFill>
            <a:schemeClr val="tx1"/>
          </a:solidFill>
          <a:latin typeface="+mn-lt"/>
          <a:ea typeface="+mn-ea"/>
          <a:cs typeface="+mn-cs"/>
        </a:defRPr>
      </a:lvl2pPr>
      <a:lvl3pPr marL="816368" algn="l" defTabSz="816368" rtl="0" eaLnBrk="1" latinLnBrk="0" hangingPunct="1">
        <a:defRPr sz="1600" kern="1200">
          <a:solidFill>
            <a:schemeClr val="tx1"/>
          </a:solidFill>
          <a:latin typeface="+mn-lt"/>
          <a:ea typeface="+mn-ea"/>
          <a:cs typeface="+mn-cs"/>
        </a:defRPr>
      </a:lvl3pPr>
      <a:lvl4pPr marL="1224551" algn="l" defTabSz="816368" rtl="0" eaLnBrk="1" latinLnBrk="0" hangingPunct="1">
        <a:defRPr sz="1600" kern="1200">
          <a:solidFill>
            <a:schemeClr val="tx1"/>
          </a:solidFill>
          <a:latin typeface="+mn-lt"/>
          <a:ea typeface="+mn-ea"/>
          <a:cs typeface="+mn-cs"/>
        </a:defRPr>
      </a:lvl4pPr>
      <a:lvl5pPr marL="1632735" algn="l" defTabSz="816368" rtl="0" eaLnBrk="1" latinLnBrk="0" hangingPunct="1">
        <a:defRPr sz="1600" kern="1200">
          <a:solidFill>
            <a:schemeClr val="tx1"/>
          </a:solidFill>
          <a:latin typeface="+mn-lt"/>
          <a:ea typeface="+mn-ea"/>
          <a:cs typeface="+mn-cs"/>
        </a:defRPr>
      </a:lvl5pPr>
      <a:lvl6pPr marL="2040918" algn="l" defTabSz="816368" rtl="0" eaLnBrk="1" latinLnBrk="0" hangingPunct="1">
        <a:defRPr sz="1600" kern="1200">
          <a:solidFill>
            <a:schemeClr val="tx1"/>
          </a:solidFill>
          <a:latin typeface="+mn-lt"/>
          <a:ea typeface="+mn-ea"/>
          <a:cs typeface="+mn-cs"/>
        </a:defRPr>
      </a:lvl6pPr>
      <a:lvl7pPr marL="2449102" algn="l" defTabSz="816368" rtl="0" eaLnBrk="1" latinLnBrk="0" hangingPunct="1">
        <a:defRPr sz="1600" kern="1200">
          <a:solidFill>
            <a:schemeClr val="tx1"/>
          </a:solidFill>
          <a:latin typeface="+mn-lt"/>
          <a:ea typeface="+mn-ea"/>
          <a:cs typeface="+mn-cs"/>
        </a:defRPr>
      </a:lvl7pPr>
      <a:lvl8pPr marL="2857286" algn="l" defTabSz="816368" rtl="0" eaLnBrk="1" latinLnBrk="0" hangingPunct="1">
        <a:defRPr sz="1600" kern="1200">
          <a:solidFill>
            <a:schemeClr val="tx1"/>
          </a:solidFill>
          <a:latin typeface="+mn-lt"/>
          <a:ea typeface="+mn-ea"/>
          <a:cs typeface="+mn-cs"/>
        </a:defRPr>
      </a:lvl8pPr>
      <a:lvl9pPr marL="3265469" algn="l" defTabSz="816368"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1"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1041400" cy="365125"/>
          </a:xfrm>
          <a:prstGeom prst="rect">
            <a:avLst/>
          </a:prstGeom>
        </p:spPr>
        <p:txBody>
          <a:bodyPr vert="horz" lIns="81639" tIns="40819" rIns="81639" bIns="40819" rtlCol="0" anchor="ctr"/>
          <a:lstStyle>
            <a:lvl1pPr algn="l">
              <a:defRPr sz="1467">
                <a:solidFill>
                  <a:schemeClr val="bg1"/>
                </a:solidFill>
                <a:latin typeface="Arial" pitchFamily="34" charset="0"/>
                <a:cs typeface="Arial" pitchFamily="34" charset="0"/>
              </a:defRPr>
            </a:lvl1pPr>
          </a:lstStyle>
          <a:p>
            <a:fld id="{0D8422DD-A41A-4E5D-8029-9F7A4091C193}" type="datetimeFigureOut">
              <a:rPr lang="en-US" smtClean="0">
                <a:solidFill>
                  <a:prstClr val="white"/>
                </a:solidFill>
              </a:rPr>
              <a:pPr/>
              <a:t>7/25/2016</a:t>
            </a:fld>
            <a:endParaRPr lang="en-US" dirty="0">
              <a:solidFill>
                <a:prstClr val="white"/>
              </a:solidFill>
            </a:endParaRPr>
          </a:p>
        </p:txBody>
      </p:sp>
      <p:sp>
        <p:nvSpPr>
          <p:cNvPr id="5" name="Footer Placeholder 4"/>
          <p:cNvSpPr>
            <a:spLocks noGrp="1"/>
          </p:cNvSpPr>
          <p:nvPr>
            <p:ph type="ftr" sz="quarter" idx="3"/>
          </p:nvPr>
        </p:nvSpPr>
        <p:spPr>
          <a:xfrm>
            <a:off x="1651001" y="6356351"/>
            <a:ext cx="9334500" cy="365125"/>
          </a:xfrm>
          <a:prstGeom prst="rect">
            <a:avLst/>
          </a:prstGeom>
        </p:spPr>
        <p:txBody>
          <a:bodyPr vert="horz" lIns="81639" tIns="40819" rIns="81639" bIns="40819" rtlCol="0" anchor="ctr"/>
          <a:lstStyle>
            <a:lvl1pPr algn="ctr">
              <a:defRPr sz="1467">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1" y="6356351"/>
            <a:ext cx="596900" cy="365125"/>
          </a:xfrm>
          <a:prstGeom prst="rect">
            <a:avLst/>
          </a:prstGeom>
        </p:spPr>
        <p:txBody>
          <a:bodyPr vert="horz" lIns="81639" tIns="40819" rIns="81639" bIns="40819" rtlCol="0" anchor="ctr"/>
          <a:lstStyle>
            <a:lvl1pPr algn="r">
              <a:defRPr sz="1467">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668323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1088490" rtl="0" eaLnBrk="1" latinLnBrk="0" hangingPunct="1">
        <a:spcBef>
          <a:spcPct val="0"/>
        </a:spcBef>
        <a:buNone/>
        <a:defRPr sz="4000" b="1" kern="1200">
          <a:solidFill>
            <a:schemeClr val="tx1"/>
          </a:solidFill>
          <a:latin typeface="Arial" pitchFamily="34" charset="0"/>
          <a:ea typeface="+mj-ea"/>
          <a:cs typeface="Arial" pitchFamily="34" charset="0"/>
        </a:defRPr>
      </a:lvl1pPr>
    </p:titleStyle>
    <p:bodyStyle>
      <a:lvl1pPr marL="408184" indent="-408184" algn="l" defTabSz="1088490" rtl="0" eaLnBrk="1" latinLnBrk="0" hangingPunct="1">
        <a:spcBef>
          <a:spcPct val="20000"/>
        </a:spcBef>
        <a:buFont typeface="Arial" pitchFamily="34" charset="0"/>
        <a:buChar char="•"/>
        <a:defRPr sz="3867" kern="1200">
          <a:solidFill>
            <a:schemeClr val="tx1"/>
          </a:solidFill>
          <a:latin typeface="Arial" pitchFamily="34" charset="0"/>
          <a:ea typeface="+mn-ea"/>
          <a:cs typeface="Arial" pitchFamily="34" charset="0"/>
        </a:defRPr>
      </a:lvl1pPr>
      <a:lvl2pPr marL="884398" indent="-340153" algn="l" defTabSz="1088490" rtl="0" eaLnBrk="1" latinLnBrk="0" hangingPunct="1">
        <a:spcBef>
          <a:spcPct val="20000"/>
        </a:spcBef>
        <a:buFont typeface="Arial" pitchFamily="34" charset="0"/>
        <a:buChar char="–"/>
        <a:defRPr sz="3333" kern="1200">
          <a:solidFill>
            <a:schemeClr val="tx1"/>
          </a:solidFill>
          <a:latin typeface="Arial" pitchFamily="34" charset="0"/>
          <a:ea typeface="+mn-ea"/>
          <a:cs typeface="Arial" pitchFamily="34" charset="0"/>
        </a:defRPr>
      </a:lvl2pPr>
      <a:lvl3pPr marL="1360613" indent="-272123" algn="l" defTabSz="108849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3pPr>
      <a:lvl4pPr marL="1904858"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4pPr>
      <a:lvl5pPr marL="2449103"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5pPr>
      <a:lvl6pPr marL="2993346"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59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37"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08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490" rtl="0" eaLnBrk="1" latinLnBrk="0" hangingPunct="1">
        <a:defRPr sz="2133" kern="1200">
          <a:solidFill>
            <a:schemeClr val="tx1"/>
          </a:solidFill>
          <a:latin typeface="+mn-lt"/>
          <a:ea typeface="+mn-ea"/>
          <a:cs typeface="+mn-cs"/>
        </a:defRPr>
      </a:lvl1pPr>
      <a:lvl2pPr marL="544245" algn="l" defTabSz="1088490" rtl="0" eaLnBrk="1" latinLnBrk="0" hangingPunct="1">
        <a:defRPr sz="2133" kern="1200">
          <a:solidFill>
            <a:schemeClr val="tx1"/>
          </a:solidFill>
          <a:latin typeface="+mn-lt"/>
          <a:ea typeface="+mn-ea"/>
          <a:cs typeface="+mn-cs"/>
        </a:defRPr>
      </a:lvl2pPr>
      <a:lvl3pPr marL="1088490" algn="l" defTabSz="1088490" rtl="0" eaLnBrk="1" latinLnBrk="0" hangingPunct="1">
        <a:defRPr sz="2133" kern="1200">
          <a:solidFill>
            <a:schemeClr val="tx1"/>
          </a:solidFill>
          <a:latin typeface="+mn-lt"/>
          <a:ea typeface="+mn-ea"/>
          <a:cs typeface="+mn-cs"/>
        </a:defRPr>
      </a:lvl3pPr>
      <a:lvl4pPr marL="1632735" algn="l" defTabSz="1088490" rtl="0" eaLnBrk="1" latinLnBrk="0" hangingPunct="1">
        <a:defRPr sz="2133" kern="1200">
          <a:solidFill>
            <a:schemeClr val="tx1"/>
          </a:solidFill>
          <a:latin typeface="+mn-lt"/>
          <a:ea typeface="+mn-ea"/>
          <a:cs typeface="+mn-cs"/>
        </a:defRPr>
      </a:lvl4pPr>
      <a:lvl5pPr marL="2176980" algn="l" defTabSz="1088490" rtl="0" eaLnBrk="1" latinLnBrk="0" hangingPunct="1">
        <a:defRPr sz="2133" kern="1200">
          <a:solidFill>
            <a:schemeClr val="tx1"/>
          </a:solidFill>
          <a:latin typeface="+mn-lt"/>
          <a:ea typeface="+mn-ea"/>
          <a:cs typeface="+mn-cs"/>
        </a:defRPr>
      </a:lvl5pPr>
      <a:lvl6pPr marL="2721224" algn="l" defTabSz="1088490" rtl="0" eaLnBrk="1" latinLnBrk="0" hangingPunct="1">
        <a:defRPr sz="2133" kern="1200">
          <a:solidFill>
            <a:schemeClr val="tx1"/>
          </a:solidFill>
          <a:latin typeface="+mn-lt"/>
          <a:ea typeface="+mn-ea"/>
          <a:cs typeface="+mn-cs"/>
        </a:defRPr>
      </a:lvl6pPr>
      <a:lvl7pPr marL="3265469" algn="l" defTabSz="1088490" rtl="0" eaLnBrk="1" latinLnBrk="0" hangingPunct="1">
        <a:defRPr sz="2133" kern="1200">
          <a:solidFill>
            <a:schemeClr val="tx1"/>
          </a:solidFill>
          <a:latin typeface="+mn-lt"/>
          <a:ea typeface="+mn-ea"/>
          <a:cs typeface="+mn-cs"/>
        </a:defRPr>
      </a:lvl7pPr>
      <a:lvl8pPr marL="3809714" algn="l" defTabSz="1088490" rtl="0" eaLnBrk="1" latinLnBrk="0" hangingPunct="1">
        <a:defRPr sz="2133" kern="1200">
          <a:solidFill>
            <a:schemeClr val="tx1"/>
          </a:solidFill>
          <a:latin typeface="+mn-lt"/>
          <a:ea typeface="+mn-ea"/>
          <a:cs typeface="+mn-cs"/>
        </a:defRPr>
      </a:lvl8pPr>
      <a:lvl9pPr marL="4353959" algn="l" defTabSz="1088490"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jpe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FOURIER ANALYSIS </a:t>
            </a:r>
            <a:br>
              <a:rPr lang="en-GB" dirty="0"/>
            </a:br>
            <a:r>
              <a:rPr lang="en-GB" dirty="0"/>
              <a:t>OF NUMERICAL INTEGRATION IN MONTE CARLO RENDERING</a:t>
            </a:r>
          </a:p>
        </p:txBody>
      </p:sp>
      <p:sp>
        <p:nvSpPr>
          <p:cNvPr id="3" name="Subtitle 2"/>
          <p:cNvSpPr>
            <a:spLocks noGrp="1"/>
          </p:cNvSpPr>
          <p:nvPr>
            <p:ph type="subTitle" idx="1"/>
          </p:nvPr>
        </p:nvSpPr>
        <p:spPr>
          <a:xfrm>
            <a:off x="1524000" y="4262196"/>
            <a:ext cx="9144000" cy="1655762"/>
          </a:xfrm>
        </p:spPr>
        <p:txBody>
          <a:bodyPr/>
          <a:lstStyle/>
          <a:p>
            <a:r>
              <a:rPr lang="en-GB" dirty="0"/>
              <a:t>        Kartic Subr                              </a:t>
            </a:r>
            <a:r>
              <a:rPr lang="en-GB" dirty="0" err="1"/>
              <a:t>Gurprit</a:t>
            </a:r>
            <a:r>
              <a:rPr lang="en-GB" dirty="0"/>
              <a:t> Singh                   </a:t>
            </a:r>
            <a:r>
              <a:rPr lang="en-GB" dirty="0" err="1"/>
              <a:t>Wojciech</a:t>
            </a:r>
            <a:r>
              <a:rPr lang="en-GB" dirty="0"/>
              <a:t> </a:t>
            </a:r>
            <a:r>
              <a:rPr lang="en-GB" dirty="0" err="1"/>
              <a:t>Jarosz</a:t>
            </a:r>
            <a:endParaRPr lang="en-GB" dirty="0"/>
          </a:p>
          <a:p>
            <a:r>
              <a:rPr lang="en-GB" sz="2000"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1" y="5155362"/>
            <a:ext cx="1867304" cy="3955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776" y="5155362"/>
            <a:ext cx="1000124" cy="762596"/>
          </a:xfrm>
          <a:prstGeom prst="rect">
            <a:avLst/>
          </a:prstGeom>
        </p:spPr>
      </p:pic>
      <p:pic>
        <p:nvPicPr>
          <p:cNvPr id="7" name="Picture 4" descr="http://static1.squarespace.com/static/56227d24e4b083b724b0cd4d/5631a17ee4b056714fbf46fc/5631a17ee4b0339d4d040e1f/1446095031753/DartmouthVCL.png"/>
          <p:cNvPicPr>
            <a:picLocks noChangeAspect="1" noChangeArrowheads="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351365" y="5155362"/>
            <a:ext cx="4762500" cy="5810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64564" y="4656492"/>
            <a:ext cx="3328796" cy="369332"/>
          </a:xfrm>
          <a:prstGeom prst="rect">
            <a:avLst/>
          </a:prstGeom>
        </p:spPr>
        <p:txBody>
          <a:bodyPr wrap="none">
            <a:spAutoFit/>
          </a:bodyPr>
          <a:lstStyle/>
          <a:p>
            <a:r>
              <a:rPr lang="en-GB" dirty="0"/>
              <a:t>Heriot Watt University, Edinburgh</a:t>
            </a:r>
          </a:p>
        </p:txBody>
      </p:sp>
      <p:sp>
        <p:nvSpPr>
          <p:cNvPr id="9" name="Rectangle 8"/>
          <p:cNvSpPr/>
          <p:nvPr/>
        </p:nvSpPr>
        <p:spPr>
          <a:xfrm>
            <a:off x="5504685" y="4656492"/>
            <a:ext cx="1963679" cy="369332"/>
          </a:xfrm>
          <a:prstGeom prst="rect">
            <a:avLst/>
          </a:prstGeom>
        </p:spPr>
        <p:txBody>
          <a:bodyPr wrap="none">
            <a:spAutoFit/>
          </a:bodyPr>
          <a:lstStyle/>
          <a:p>
            <a:r>
              <a:rPr lang="en-GB" dirty="0"/>
              <a:t>Dartmouth College</a:t>
            </a:r>
          </a:p>
        </p:txBody>
      </p:sp>
      <p:sp>
        <p:nvSpPr>
          <p:cNvPr id="10" name="Rectangle 9"/>
          <p:cNvSpPr/>
          <p:nvPr/>
        </p:nvSpPr>
        <p:spPr>
          <a:xfrm>
            <a:off x="8590785" y="4656492"/>
            <a:ext cx="1963679" cy="369332"/>
          </a:xfrm>
          <a:prstGeom prst="rect">
            <a:avLst/>
          </a:prstGeom>
        </p:spPr>
        <p:txBody>
          <a:bodyPr wrap="none">
            <a:spAutoFit/>
          </a:bodyPr>
          <a:lstStyle/>
          <a:p>
            <a:r>
              <a:rPr lang="en-GB" dirty="0"/>
              <a:t>Dartmouth College</a:t>
            </a:r>
          </a:p>
        </p:txBody>
      </p:sp>
    </p:spTree>
    <p:extLst>
      <p:ext uri="{BB962C8B-B14F-4D97-AF65-F5344CB8AC3E}">
        <p14:creationId xmlns:p14="http://schemas.microsoft.com/office/powerpoint/2010/main" val="401791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58" y="365125"/>
            <a:ext cx="10515600" cy="1325563"/>
          </a:xfrm>
        </p:spPr>
        <p:txBody>
          <a:bodyPr/>
          <a:lstStyle/>
          <a:p>
            <a:r>
              <a:rPr lang="en-GB" dirty="0"/>
              <a:t>Radiometric fidelity improves photorealism</a:t>
            </a:r>
          </a:p>
        </p:txBody>
      </p:sp>
      <p:pic>
        <p:nvPicPr>
          <p:cNvPr id="12" name="Picture 4" descr="http://www.colourbox.com/preview/3376461-405692-fresh-grapes-and-red-apple-isolated-on-a-black-background.jpg"/>
          <p:cNvPicPr>
            <a:picLocks noChangeAspect="1" noChangeArrowheads="1"/>
          </p:cNvPicPr>
          <p:nvPr/>
        </p:nvPicPr>
        <p:blipFill>
          <a:blip r:embed="rId2"/>
          <a:srcRect/>
          <a:stretch>
            <a:fillRect/>
          </a:stretch>
        </p:blipFill>
        <p:spPr bwMode="auto">
          <a:xfrm>
            <a:off x="844306" y="2592954"/>
            <a:ext cx="3460528" cy="2307468"/>
          </a:xfrm>
          <a:prstGeom prst="rect">
            <a:avLst/>
          </a:prstGeom>
          <a:noFill/>
        </p:spPr>
      </p:pic>
      <p:pic>
        <p:nvPicPr>
          <p:cNvPr id="15" name="Picture 9"/>
          <p:cNvPicPr>
            <a:picLocks noChangeAspect="1" noChangeArrowheads="1"/>
          </p:cNvPicPr>
          <p:nvPr/>
        </p:nvPicPr>
        <p:blipFill>
          <a:blip r:embed="rId3"/>
          <a:srcRect r="2499"/>
          <a:stretch>
            <a:fillRect/>
          </a:stretch>
        </p:blipFill>
        <p:spPr bwMode="auto">
          <a:xfrm>
            <a:off x="4465569" y="2509375"/>
            <a:ext cx="2971800" cy="2219325"/>
          </a:xfrm>
          <a:prstGeom prst="rect">
            <a:avLst/>
          </a:prstGeom>
          <a:noFill/>
          <a:ln w="9525">
            <a:noFill/>
            <a:miter lim="800000"/>
            <a:headEnd/>
            <a:tailEnd/>
          </a:ln>
          <a:effectLst/>
        </p:spPr>
      </p:pic>
      <p:sp>
        <p:nvSpPr>
          <p:cNvPr id="16" name="Rectangle 11"/>
          <p:cNvSpPr>
            <a:spLocks noChangeArrowheads="1"/>
          </p:cNvSpPr>
          <p:nvPr/>
        </p:nvSpPr>
        <p:spPr bwMode="auto">
          <a:xfrm>
            <a:off x="6425353" y="4717159"/>
            <a:ext cx="1119174" cy="276999"/>
          </a:xfrm>
          <a:prstGeom prst="rect">
            <a:avLst/>
          </a:prstGeom>
          <a:noFill/>
          <a:ln w="9525">
            <a:noFill/>
            <a:miter lim="800000"/>
            <a:headEnd/>
            <a:tailEnd/>
          </a:ln>
          <a:effectLst/>
        </p:spPr>
        <p:txBody>
          <a:bodyPr wrap="square" anchor="ctr">
            <a:spAutoFit/>
          </a:bodyPr>
          <a:lstStyle/>
          <a:p>
            <a:r>
              <a:rPr lang="en-US" sz="1200" dirty="0"/>
              <a:t>Pedro Campos</a:t>
            </a:r>
          </a:p>
        </p:txBody>
      </p:sp>
      <p:sp>
        <p:nvSpPr>
          <p:cNvPr id="17" name="TextBox 16"/>
          <p:cNvSpPr txBox="1"/>
          <p:nvPr/>
        </p:nvSpPr>
        <p:spPr>
          <a:xfrm>
            <a:off x="5069424" y="2223622"/>
            <a:ext cx="1813510" cy="369332"/>
          </a:xfrm>
          <a:prstGeom prst="rect">
            <a:avLst/>
          </a:prstGeom>
          <a:noFill/>
        </p:spPr>
        <p:txBody>
          <a:bodyPr wrap="none" rtlCol="0">
            <a:spAutoFit/>
          </a:bodyPr>
          <a:lstStyle/>
          <a:p>
            <a:r>
              <a:rPr lang="en-US" dirty="0">
                <a:solidFill>
                  <a:schemeClr val="tx1">
                    <a:lumMod val="95000"/>
                  </a:schemeClr>
                </a:solidFill>
              </a:rPr>
              <a:t>manually painted</a:t>
            </a:r>
            <a:endParaRPr lang="en-GB" dirty="0">
              <a:solidFill>
                <a:schemeClr val="tx1">
                  <a:lumMod val="95000"/>
                </a:schemeClr>
              </a:solidFill>
            </a:endParaRPr>
          </a:p>
        </p:txBody>
      </p:sp>
      <p:sp>
        <p:nvSpPr>
          <p:cNvPr id="18" name="TextBox 17"/>
          <p:cNvSpPr txBox="1"/>
          <p:nvPr/>
        </p:nvSpPr>
        <p:spPr>
          <a:xfrm>
            <a:off x="1956371" y="2236181"/>
            <a:ext cx="1285352" cy="369332"/>
          </a:xfrm>
          <a:prstGeom prst="rect">
            <a:avLst/>
          </a:prstGeom>
          <a:noFill/>
        </p:spPr>
        <p:txBody>
          <a:bodyPr wrap="none" rtlCol="0">
            <a:spAutoFit/>
          </a:bodyPr>
          <a:lstStyle/>
          <a:p>
            <a:r>
              <a:rPr lang="en-US" dirty="0">
                <a:solidFill>
                  <a:schemeClr val="tx1">
                    <a:lumMod val="95000"/>
                  </a:schemeClr>
                </a:solidFill>
              </a:rPr>
              <a:t>photograph</a:t>
            </a:r>
            <a:endParaRPr lang="en-GB" dirty="0">
              <a:solidFill>
                <a:schemeClr val="tx1">
                  <a:lumMod val="95000"/>
                </a:schemeClr>
              </a:solidFill>
            </a:endParaRPr>
          </a:p>
        </p:txBody>
      </p:sp>
      <p:sp>
        <p:nvSpPr>
          <p:cNvPr id="19" name="Rectangle 18"/>
          <p:cNvSpPr>
            <a:spLocks noChangeArrowheads="1"/>
          </p:cNvSpPr>
          <p:nvPr/>
        </p:nvSpPr>
        <p:spPr bwMode="auto">
          <a:xfrm>
            <a:off x="2712969" y="4772582"/>
            <a:ext cx="1752600" cy="276999"/>
          </a:xfrm>
          <a:prstGeom prst="rect">
            <a:avLst/>
          </a:prstGeom>
          <a:noFill/>
          <a:ln w="9525">
            <a:noFill/>
            <a:miter lim="800000"/>
            <a:headEnd/>
            <a:tailEnd/>
          </a:ln>
          <a:effectLst/>
        </p:spPr>
        <p:txBody>
          <a:bodyPr anchor="ctr">
            <a:spAutoFit/>
          </a:bodyPr>
          <a:lstStyle/>
          <a:p>
            <a:r>
              <a:rPr lang="en-US" sz="1200" dirty="0"/>
              <a:t>Colourbox.com</a:t>
            </a:r>
          </a:p>
        </p:txBody>
      </p:sp>
      <p:sp>
        <p:nvSpPr>
          <p:cNvPr id="20" name="TextBox 19"/>
          <p:cNvSpPr txBox="1"/>
          <p:nvPr/>
        </p:nvSpPr>
        <p:spPr>
          <a:xfrm>
            <a:off x="8315271" y="2223622"/>
            <a:ext cx="2108591" cy="369332"/>
          </a:xfrm>
          <a:prstGeom prst="rect">
            <a:avLst/>
          </a:prstGeom>
          <a:noFill/>
        </p:spPr>
        <p:txBody>
          <a:bodyPr wrap="none" rtlCol="0">
            <a:spAutoFit/>
          </a:bodyPr>
          <a:lstStyle/>
          <a:p>
            <a:r>
              <a:rPr lang="en-US" dirty="0">
                <a:solidFill>
                  <a:schemeClr val="tx1">
                    <a:lumMod val="95000"/>
                  </a:schemeClr>
                </a:solidFill>
              </a:rPr>
              <a:t>computer generated</a:t>
            </a:r>
            <a:endParaRPr lang="en-GB" dirty="0">
              <a:solidFill>
                <a:schemeClr val="tx1">
                  <a:lumMod val="95000"/>
                </a:schemeClr>
              </a:solidFill>
            </a:endParaRPr>
          </a:p>
        </p:txBody>
      </p:sp>
      <p:pic>
        <p:nvPicPr>
          <p:cNvPr id="21" name="Picture 6" descr="https://encrypted-tbn2.gstatic.com/images?q=tbn:ANd9GcRHXD7QLlebHQjI862Qf_ix9rUeFEBSQ0vGTFS_S7L5Q0fgH7Qjcg"/>
          <p:cNvPicPr>
            <a:picLocks noChangeAspect="1" noChangeArrowheads="1"/>
          </p:cNvPicPr>
          <p:nvPr/>
        </p:nvPicPr>
        <p:blipFill>
          <a:blip r:embed="rId4"/>
          <a:srcRect/>
          <a:stretch>
            <a:fillRect/>
          </a:stretch>
        </p:blipFill>
        <p:spPr bwMode="auto">
          <a:xfrm>
            <a:off x="8529584" y="2652252"/>
            <a:ext cx="1735138" cy="2119313"/>
          </a:xfrm>
          <a:prstGeom prst="rect">
            <a:avLst/>
          </a:prstGeom>
          <a:noFill/>
        </p:spPr>
      </p:pic>
    </p:spTree>
    <p:extLst>
      <p:ext uri="{BB962C8B-B14F-4D97-AF65-F5344CB8AC3E}">
        <p14:creationId xmlns:p14="http://schemas.microsoft.com/office/powerpoint/2010/main" val="20365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Simulating the physics of light is challenging</a:t>
            </a:r>
          </a:p>
        </p:txBody>
      </p:sp>
      <p:grpSp>
        <p:nvGrpSpPr>
          <p:cNvPr id="4" name="Group 3"/>
          <p:cNvGrpSpPr/>
          <p:nvPr/>
        </p:nvGrpSpPr>
        <p:grpSpPr>
          <a:xfrm>
            <a:off x="1400571" y="1755671"/>
            <a:ext cx="2677974" cy="1891516"/>
            <a:chOff x="1143000" y="1600200"/>
            <a:chExt cx="6778625" cy="4787900"/>
          </a:xfrm>
        </p:grpSpPr>
        <p:pic>
          <p:nvPicPr>
            <p:cNvPr id="5" name="Picture 4"/>
            <p:cNvPicPr>
              <a:picLocks noChangeAspect="1" noChangeArrowheads="1"/>
            </p:cNvPicPr>
            <p:nvPr/>
          </p:nvPicPr>
          <p:blipFill>
            <a:blip r:embed="rId2" cstate="screen"/>
            <a:srcRect/>
            <a:stretch>
              <a:fillRect/>
            </a:stretch>
          </p:blipFill>
          <p:spPr bwMode="auto">
            <a:xfrm>
              <a:off x="1143000" y="1600200"/>
              <a:ext cx="3200400" cy="2403475"/>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screen"/>
            <a:srcRect/>
            <a:stretch>
              <a:fillRect/>
            </a:stretch>
          </p:blipFill>
          <p:spPr bwMode="auto">
            <a:xfrm>
              <a:off x="4724400" y="1600200"/>
              <a:ext cx="3197225" cy="233045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screen"/>
            <a:srcRect/>
            <a:stretch>
              <a:fillRect/>
            </a:stretch>
          </p:blipFill>
          <p:spPr bwMode="auto">
            <a:xfrm>
              <a:off x="2587625" y="3733800"/>
              <a:ext cx="3965575" cy="2654300"/>
            </a:xfrm>
            <a:prstGeom prst="rect">
              <a:avLst/>
            </a:prstGeom>
            <a:noFill/>
            <a:ln w="9525">
              <a:noFill/>
              <a:miter lim="800000"/>
              <a:headEnd/>
              <a:tailEnd/>
            </a:ln>
            <a:effectLst/>
          </p:spPr>
        </p:pic>
      </p:grpSp>
      <p:pic>
        <p:nvPicPr>
          <p:cNvPr id="8" name="Picture 4"/>
          <p:cNvPicPr>
            <a:picLocks noChangeAspect="1" noChangeArrowheads="1"/>
          </p:cNvPicPr>
          <p:nvPr/>
        </p:nvPicPr>
        <p:blipFill>
          <a:blip r:embed="rId5"/>
          <a:srcRect/>
          <a:stretch>
            <a:fillRect/>
          </a:stretch>
        </p:blipFill>
        <p:spPr bwMode="auto">
          <a:xfrm>
            <a:off x="4958849" y="1657460"/>
            <a:ext cx="1930509" cy="1531335"/>
          </a:xfrm>
          <a:prstGeom prst="rect">
            <a:avLst/>
          </a:prstGeom>
          <a:noFill/>
          <a:ln w="9525">
            <a:noFill/>
            <a:miter lim="800000"/>
            <a:headEnd/>
            <a:tailEnd/>
          </a:ln>
          <a:effectLst/>
        </p:spPr>
      </p:pic>
      <p:grpSp>
        <p:nvGrpSpPr>
          <p:cNvPr id="9" name="Group 8"/>
          <p:cNvGrpSpPr/>
          <p:nvPr/>
        </p:nvGrpSpPr>
        <p:grpSpPr>
          <a:xfrm>
            <a:off x="7958319" y="1594896"/>
            <a:ext cx="2551660" cy="1658422"/>
            <a:chOff x="6000760" y="1285866"/>
            <a:chExt cx="2857790" cy="1857388"/>
          </a:xfrm>
        </p:grpSpPr>
        <p:pic>
          <p:nvPicPr>
            <p:cNvPr id="10" name="Picture 5"/>
            <p:cNvPicPr>
              <a:picLocks noChangeAspect="1" noChangeArrowheads="1"/>
            </p:cNvPicPr>
            <p:nvPr/>
          </p:nvPicPr>
          <p:blipFill>
            <a:blip r:embed="rId6" cstate="screen"/>
            <a:srcRect/>
            <a:stretch>
              <a:fillRect/>
            </a:stretch>
          </p:blipFill>
          <p:spPr bwMode="auto">
            <a:xfrm>
              <a:off x="6000760" y="1285866"/>
              <a:ext cx="1452624" cy="1090600"/>
            </a:xfrm>
            <a:prstGeom prst="rect">
              <a:avLst/>
            </a:prstGeom>
            <a:noFill/>
            <a:ln w="9525">
              <a:noFill/>
              <a:miter lim="800000"/>
              <a:headEnd/>
              <a:tailEnd/>
            </a:ln>
            <a:effectLst/>
          </p:spPr>
        </p:pic>
        <p:pic>
          <p:nvPicPr>
            <p:cNvPr id="11" name="Picture 6"/>
            <p:cNvPicPr>
              <a:picLocks noChangeAspect="1" noChangeArrowheads="1"/>
            </p:cNvPicPr>
            <p:nvPr/>
          </p:nvPicPr>
          <p:blipFill>
            <a:blip r:embed="rId7" cstate="screen"/>
            <a:srcRect/>
            <a:stretch>
              <a:fillRect/>
            </a:stretch>
          </p:blipFill>
          <p:spPr bwMode="auto">
            <a:xfrm>
              <a:off x="7429520" y="2174838"/>
              <a:ext cx="1289712" cy="968416"/>
            </a:xfrm>
            <a:prstGeom prst="rect">
              <a:avLst/>
            </a:prstGeom>
            <a:noFill/>
            <a:ln w="9525">
              <a:noFill/>
              <a:miter lim="800000"/>
              <a:headEnd/>
              <a:tailEnd/>
            </a:ln>
            <a:effectLst/>
          </p:spPr>
        </p:pic>
        <p:pic>
          <p:nvPicPr>
            <p:cNvPr id="12" name="Picture 7"/>
            <p:cNvPicPr>
              <a:picLocks noChangeAspect="1" noChangeArrowheads="1"/>
            </p:cNvPicPr>
            <p:nvPr/>
          </p:nvPicPr>
          <p:blipFill>
            <a:blip r:embed="rId8" cstate="screen"/>
            <a:srcRect/>
            <a:stretch>
              <a:fillRect/>
            </a:stretch>
          </p:blipFill>
          <p:spPr bwMode="auto">
            <a:xfrm>
              <a:off x="6215074" y="2291364"/>
              <a:ext cx="1134722" cy="851890"/>
            </a:xfrm>
            <a:prstGeom prst="rect">
              <a:avLst/>
            </a:prstGeom>
            <a:noFill/>
            <a:ln w="9525">
              <a:noFill/>
              <a:miter lim="800000"/>
              <a:headEnd/>
              <a:tailEnd/>
            </a:ln>
            <a:effectLst/>
          </p:spPr>
        </p:pic>
        <p:pic>
          <p:nvPicPr>
            <p:cNvPr id="13" name="Picture 8"/>
            <p:cNvPicPr>
              <a:picLocks noChangeAspect="1" noChangeArrowheads="1"/>
            </p:cNvPicPr>
            <p:nvPr/>
          </p:nvPicPr>
          <p:blipFill>
            <a:blip r:embed="rId9" cstate="screen"/>
            <a:srcRect/>
            <a:stretch>
              <a:fillRect/>
            </a:stretch>
          </p:blipFill>
          <p:spPr bwMode="auto">
            <a:xfrm>
              <a:off x="7500958" y="1285866"/>
              <a:ext cx="1357592" cy="1088336"/>
            </a:xfrm>
            <a:prstGeom prst="rect">
              <a:avLst/>
            </a:prstGeom>
            <a:noFill/>
            <a:ln w="9525">
              <a:noFill/>
              <a:miter lim="800000"/>
              <a:headEnd/>
              <a:tailEnd/>
            </a:ln>
            <a:effectLst/>
          </p:spPr>
        </p:pic>
      </p:grpSp>
      <p:pic>
        <p:nvPicPr>
          <p:cNvPr id="14" name="Picture 4"/>
          <p:cNvPicPr>
            <a:picLocks noChangeAspect="1" noChangeArrowheads="1"/>
          </p:cNvPicPr>
          <p:nvPr/>
        </p:nvPicPr>
        <p:blipFill>
          <a:blip r:embed="rId10"/>
          <a:srcRect/>
          <a:stretch>
            <a:fillRect/>
          </a:stretch>
        </p:blipFill>
        <p:spPr bwMode="auto">
          <a:xfrm>
            <a:off x="7071700" y="3690672"/>
            <a:ext cx="3438279" cy="2535977"/>
          </a:xfrm>
          <a:prstGeom prst="rect">
            <a:avLst/>
          </a:prstGeom>
          <a:noFill/>
          <a:ln w="9525">
            <a:noFill/>
            <a:miter lim="800000"/>
            <a:headEnd/>
            <a:tailEnd/>
          </a:ln>
          <a:effectLst/>
        </p:spPr>
      </p:pic>
      <p:pic>
        <p:nvPicPr>
          <p:cNvPr id="15" name="Picture 8"/>
          <p:cNvPicPr>
            <a:picLocks noChangeAspect="1" noChangeArrowheads="1"/>
          </p:cNvPicPr>
          <p:nvPr/>
        </p:nvPicPr>
        <p:blipFill>
          <a:blip r:embed="rId11"/>
          <a:srcRect/>
          <a:stretch>
            <a:fillRect/>
          </a:stretch>
        </p:blipFill>
        <p:spPr bwMode="auto">
          <a:xfrm>
            <a:off x="2446353" y="3968534"/>
            <a:ext cx="3340623" cy="2230486"/>
          </a:xfrm>
          <a:prstGeom prst="rect">
            <a:avLst/>
          </a:prstGeom>
          <a:noFill/>
          <a:ln w="9525">
            <a:noFill/>
            <a:miter lim="800000"/>
            <a:headEnd/>
            <a:tailEnd/>
          </a:ln>
          <a:effectLst/>
        </p:spPr>
      </p:pic>
      <p:sp>
        <p:nvSpPr>
          <p:cNvPr id="16" name="TextBox 15"/>
          <p:cNvSpPr txBox="1"/>
          <p:nvPr/>
        </p:nvSpPr>
        <p:spPr>
          <a:xfrm>
            <a:off x="1107601" y="3298158"/>
            <a:ext cx="982201" cy="400110"/>
          </a:xfrm>
          <a:prstGeom prst="rect">
            <a:avLst/>
          </a:prstGeom>
          <a:noFill/>
        </p:spPr>
        <p:txBody>
          <a:bodyPr wrap="square" rtlCol="0">
            <a:spAutoFit/>
          </a:bodyPr>
          <a:lstStyle/>
          <a:p>
            <a:r>
              <a:rPr lang="en-US" sz="2000" dirty="0">
                <a:solidFill>
                  <a:srgbClr val="FFFF00"/>
                </a:solidFill>
              </a:rPr>
              <a:t>lenses</a:t>
            </a:r>
            <a:endParaRPr lang="en-GB" sz="2000" dirty="0">
              <a:solidFill>
                <a:srgbClr val="FFFF00"/>
              </a:solidFill>
            </a:endParaRPr>
          </a:p>
        </p:txBody>
      </p:sp>
      <p:sp>
        <p:nvSpPr>
          <p:cNvPr id="17" name="TextBox 16"/>
          <p:cNvSpPr txBox="1"/>
          <p:nvPr/>
        </p:nvSpPr>
        <p:spPr>
          <a:xfrm>
            <a:off x="5336027" y="3122384"/>
            <a:ext cx="1155725" cy="400110"/>
          </a:xfrm>
          <a:prstGeom prst="rect">
            <a:avLst/>
          </a:prstGeom>
          <a:noFill/>
        </p:spPr>
        <p:txBody>
          <a:bodyPr wrap="square" rtlCol="0">
            <a:spAutoFit/>
          </a:bodyPr>
          <a:lstStyle/>
          <a:p>
            <a:r>
              <a:rPr lang="en-US" sz="2000" dirty="0">
                <a:solidFill>
                  <a:srgbClr val="FFFF00"/>
                </a:solidFill>
              </a:rPr>
              <a:t>defocus</a:t>
            </a:r>
            <a:endParaRPr lang="en-GB" sz="2000" dirty="0">
              <a:solidFill>
                <a:srgbClr val="FFFF00"/>
              </a:solidFill>
            </a:endParaRPr>
          </a:p>
        </p:txBody>
      </p:sp>
      <p:sp>
        <p:nvSpPr>
          <p:cNvPr id="18" name="TextBox 17"/>
          <p:cNvSpPr txBox="1"/>
          <p:nvPr/>
        </p:nvSpPr>
        <p:spPr>
          <a:xfrm>
            <a:off x="1311305" y="5511021"/>
            <a:ext cx="1319964" cy="400110"/>
          </a:xfrm>
          <a:prstGeom prst="rect">
            <a:avLst/>
          </a:prstGeom>
          <a:noFill/>
        </p:spPr>
        <p:txBody>
          <a:bodyPr wrap="square" rtlCol="0">
            <a:spAutoFit/>
          </a:bodyPr>
          <a:lstStyle/>
          <a:p>
            <a:r>
              <a:rPr lang="en-US" sz="2000" dirty="0">
                <a:solidFill>
                  <a:srgbClr val="FFFF00"/>
                </a:solidFill>
              </a:rPr>
              <a:t>materials</a:t>
            </a:r>
            <a:endParaRPr lang="en-GB" sz="2000" dirty="0">
              <a:solidFill>
                <a:srgbClr val="FFFF00"/>
              </a:solidFill>
            </a:endParaRPr>
          </a:p>
        </p:txBody>
      </p:sp>
      <p:sp>
        <p:nvSpPr>
          <p:cNvPr id="19" name="TextBox 18"/>
          <p:cNvSpPr txBox="1"/>
          <p:nvPr/>
        </p:nvSpPr>
        <p:spPr>
          <a:xfrm>
            <a:off x="6411464" y="3959848"/>
            <a:ext cx="1597966" cy="400110"/>
          </a:xfrm>
          <a:prstGeom prst="rect">
            <a:avLst/>
          </a:prstGeom>
          <a:noFill/>
        </p:spPr>
        <p:txBody>
          <a:bodyPr wrap="square" rtlCol="0">
            <a:spAutoFit/>
          </a:bodyPr>
          <a:lstStyle/>
          <a:p>
            <a:r>
              <a:rPr lang="en-US" sz="2000" dirty="0">
                <a:solidFill>
                  <a:srgbClr val="FFFF00"/>
                </a:solidFill>
              </a:rPr>
              <a:t>light, media</a:t>
            </a:r>
            <a:endParaRPr lang="en-GB" sz="2000" dirty="0">
              <a:solidFill>
                <a:srgbClr val="FFFF00"/>
              </a:solidFill>
            </a:endParaRPr>
          </a:p>
        </p:txBody>
      </p:sp>
      <p:sp>
        <p:nvSpPr>
          <p:cNvPr id="20" name="TextBox 19"/>
          <p:cNvSpPr txBox="1"/>
          <p:nvPr/>
        </p:nvSpPr>
        <p:spPr>
          <a:xfrm>
            <a:off x="8475058" y="3178841"/>
            <a:ext cx="1875364" cy="400110"/>
          </a:xfrm>
          <a:prstGeom prst="rect">
            <a:avLst/>
          </a:prstGeom>
          <a:noFill/>
        </p:spPr>
        <p:txBody>
          <a:bodyPr wrap="square" rtlCol="0">
            <a:spAutoFit/>
          </a:bodyPr>
          <a:lstStyle/>
          <a:p>
            <a:r>
              <a:rPr lang="en-US" sz="2000" dirty="0">
                <a:solidFill>
                  <a:srgbClr val="FFFF00"/>
                </a:solidFill>
              </a:rPr>
              <a:t>exposure time</a:t>
            </a:r>
            <a:endParaRPr lang="en-GB" sz="2000" dirty="0">
              <a:solidFill>
                <a:srgbClr val="FFFF00"/>
              </a:solidFill>
            </a:endParaRPr>
          </a:p>
        </p:txBody>
      </p:sp>
    </p:spTree>
    <p:extLst>
      <p:ext uri="{BB962C8B-B14F-4D97-AF65-F5344CB8AC3E}">
        <p14:creationId xmlns:p14="http://schemas.microsoft.com/office/powerpoint/2010/main" val="325516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Light transport</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12</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36" name="TextBox 35"/>
          <p:cNvSpPr txBox="1"/>
          <p:nvPr/>
        </p:nvSpPr>
        <p:spPr>
          <a:xfrm>
            <a:off x="4140373" y="2278443"/>
            <a:ext cx="3886548" cy="400110"/>
          </a:xfrm>
          <a:prstGeom prst="rect">
            <a:avLst/>
          </a:prstGeom>
          <a:noFill/>
        </p:spPr>
        <p:txBody>
          <a:bodyPr wrap="square" rtlCol="0">
            <a:spAutoFit/>
          </a:bodyPr>
          <a:lstStyle/>
          <a:p>
            <a:r>
              <a:rPr lang="en-US" sz="2000" dirty="0"/>
              <a:t>virtual scene: geometry + materials</a:t>
            </a:r>
            <a:endParaRPr lang="en-GB" sz="2000" dirty="0"/>
          </a:p>
        </p:txBody>
      </p:sp>
      <p:sp>
        <p:nvSpPr>
          <p:cNvPr id="37" name="TextBox 36"/>
          <p:cNvSpPr txBox="1"/>
          <p:nvPr/>
        </p:nvSpPr>
        <p:spPr>
          <a:xfrm>
            <a:off x="1462350" y="3377259"/>
            <a:ext cx="1904632" cy="400110"/>
          </a:xfrm>
          <a:prstGeom prst="rect">
            <a:avLst/>
          </a:prstGeom>
          <a:noFill/>
        </p:spPr>
        <p:txBody>
          <a:bodyPr wrap="square" rtlCol="0">
            <a:spAutoFit/>
          </a:bodyPr>
          <a:lstStyle/>
          <a:p>
            <a:pPr algn="r"/>
            <a:r>
              <a:rPr lang="en-US" sz="2000" dirty="0" err="1"/>
              <a:t>exitant</a:t>
            </a:r>
            <a:r>
              <a:rPr lang="en-US" sz="2000" dirty="0">
                <a:solidFill>
                  <a:srgbClr val="FFFF00"/>
                </a:solidFill>
              </a:rPr>
              <a:t> radiance</a:t>
            </a:r>
            <a:r>
              <a:rPr lang="en-GB" sz="2000" dirty="0">
                <a:solidFill>
                  <a:srgbClr val="FFFF00"/>
                </a:solidFill>
              </a:rPr>
              <a:t> </a:t>
            </a:r>
            <a:endParaRPr lang="en-US" sz="2000" dirty="0"/>
          </a:p>
        </p:txBody>
      </p:sp>
      <p:sp>
        <p:nvSpPr>
          <p:cNvPr id="43" name="TextBox 42"/>
          <p:cNvSpPr txBox="1"/>
          <p:nvPr/>
        </p:nvSpPr>
        <p:spPr>
          <a:xfrm>
            <a:off x="8598236" y="2351323"/>
            <a:ext cx="2598562" cy="1015663"/>
          </a:xfrm>
          <a:prstGeom prst="rect">
            <a:avLst/>
          </a:prstGeom>
          <a:noFill/>
        </p:spPr>
        <p:txBody>
          <a:bodyPr wrap="square" rtlCol="0">
            <a:spAutoFit/>
          </a:bodyPr>
          <a:lstStyle/>
          <a:p>
            <a:pPr algn="r"/>
            <a:r>
              <a:rPr lang="en-US" sz="2000" dirty="0">
                <a:solidFill>
                  <a:srgbClr val="FFFF00"/>
                </a:solidFill>
              </a:rPr>
              <a:t>estimate incident radiance at all pixels</a:t>
            </a:r>
          </a:p>
          <a:p>
            <a:pPr algn="r"/>
            <a:r>
              <a:rPr lang="en-US" sz="2000" dirty="0">
                <a:solidFill>
                  <a:srgbClr val="FFFF00"/>
                </a:solidFill>
              </a:rPr>
              <a:t>on the virtual sensor</a:t>
            </a:r>
            <a:endParaRPr lang="en-GB" sz="2000" dirty="0">
              <a:solidFill>
                <a:srgbClr val="FFFF00"/>
              </a:solidFill>
            </a:endParaRPr>
          </a:p>
        </p:txBody>
      </p:sp>
      <p:sp>
        <p:nvSpPr>
          <p:cNvPr id="44" name="TextBox 43"/>
          <p:cNvSpPr txBox="1"/>
          <p:nvPr/>
        </p:nvSpPr>
        <p:spPr>
          <a:xfrm>
            <a:off x="2496705" y="3684869"/>
            <a:ext cx="742511" cy="707886"/>
          </a:xfrm>
          <a:prstGeom prst="rect">
            <a:avLst/>
          </a:prstGeom>
          <a:noFill/>
        </p:spPr>
        <p:txBody>
          <a:bodyPr wrap="none" rtlCol="0">
            <a:spAutoFit/>
          </a:bodyPr>
          <a:lstStyle/>
          <a:p>
            <a:r>
              <a:rPr lang="en-US" sz="2000" dirty="0">
                <a:solidFill>
                  <a:srgbClr val="FFFF00"/>
                </a:solidFill>
              </a:rPr>
              <a:t>   W </a:t>
            </a:r>
          </a:p>
          <a:p>
            <a:r>
              <a:rPr lang="en-US" sz="2000" dirty="0">
                <a:solidFill>
                  <a:srgbClr val="FFFF00"/>
                </a:solidFill>
              </a:rPr>
              <a:t>m</a:t>
            </a:r>
            <a:r>
              <a:rPr lang="en-US" sz="2000" baseline="30000" dirty="0">
                <a:solidFill>
                  <a:srgbClr val="FFFF00"/>
                </a:solidFill>
              </a:rPr>
              <a:t>2</a:t>
            </a:r>
            <a:r>
              <a:rPr lang="en-US" sz="2000" dirty="0">
                <a:solidFill>
                  <a:srgbClr val="FFFF00"/>
                </a:solidFill>
              </a:rPr>
              <a:t> Sr</a:t>
            </a:r>
            <a:endParaRPr lang="en-GB" sz="2000" dirty="0">
              <a:solidFill>
                <a:srgbClr val="FFFF00"/>
              </a:solidFill>
            </a:endParaRPr>
          </a:p>
        </p:txBody>
      </p:sp>
      <p:cxnSp>
        <p:nvCxnSpPr>
          <p:cNvPr id="7" name="Straight Connector 6"/>
          <p:cNvCxnSpPr>
            <a:stCxn id="44" idx="1"/>
            <a:endCxn id="44" idx="3"/>
          </p:cNvCxnSpPr>
          <p:nvPr/>
        </p:nvCxnSpPr>
        <p:spPr>
          <a:xfrm>
            <a:off x="2496705" y="4038812"/>
            <a:ext cx="74251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0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456"/>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13</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4672676" y="357449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163661" y="290642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6442610" y="277281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49" name="Oval 21"/>
          <p:cNvSpPr>
            <a:spLocks noChangeArrowheads="1"/>
          </p:cNvSpPr>
          <p:nvPr/>
        </p:nvSpPr>
        <p:spPr bwMode="auto">
          <a:xfrm flipH="1">
            <a:off x="5092028" y="5370014"/>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415992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DC014F-B254-430C-8246-BEE23660095E}" type="slidenum">
              <a:rPr lang="en-GB" smtClean="0"/>
              <a:t>14</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43734" y="4040374"/>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3" name="Title 2"/>
          <p:cNvSpPr>
            <a:spLocks noGrp="1"/>
          </p:cNvSpPr>
          <p:nvPr>
            <p:ph type="title"/>
          </p:nvPr>
        </p:nvSpPr>
        <p:spPr>
          <a:xfrm>
            <a:off x="838200" y="360483"/>
            <a:ext cx="10515600" cy="1325563"/>
          </a:xfrm>
        </p:spPr>
        <p:txBody>
          <a:bodyPr/>
          <a:lstStyle/>
          <a:p>
            <a:r>
              <a:rPr lang="en-GB" dirty="0"/>
              <a:t>Each reflection is </a:t>
            </a:r>
            <a:r>
              <a:rPr lang="en-GB" dirty="0" err="1"/>
              <a:t>modeled</a:t>
            </a:r>
            <a:r>
              <a:rPr lang="en-GB" dirty="0"/>
              <a:t> by an integration</a:t>
            </a:r>
          </a:p>
        </p:txBody>
      </p:sp>
    </p:spTree>
    <p:extLst>
      <p:ext uri="{BB962C8B-B14F-4D97-AF65-F5344CB8AC3E}">
        <p14:creationId xmlns:p14="http://schemas.microsoft.com/office/powerpoint/2010/main" val="674385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15</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8062513" y="272149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8074087" y="271426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8067403" y="271660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20" name="Oval 21"/>
          <p:cNvSpPr>
            <a:spLocks noChangeArrowheads="1"/>
          </p:cNvSpPr>
          <p:nvPr/>
        </p:nvSpPr>
        <p:spPr bwMode="auto">
          <a:xfrm flipH="1">
            <a:off x="3669813" y="5429595"/>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1123772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16</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Tree>
    <p:extLst>
      <p:ext uri="{BB962C8B-B14F-4D97-AF65-F5344CB8AC3E}">
        <p14:creationId xmlns:p14="http://schemas.microsoft.com/office/powerpoint/2010/main" val="388562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17</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8" name="Rectangle 7"/>
          <p:cNvSpPr/>
          <p:nvPr/>
        </p:nvSpPr>
        <p:spPr>
          <a:xfrm>
            <a:off x="3720338" y="2662122"/>
            <a:ext cx="4761043" cy="3381719"/>
          </a:xfrm>
          <a:prstGeom prst="rect">
            <a:avLst/>
          </a:prstGeom>
          <a:solidFill>
            <a:srgbClr val="000000">
              <a:alpha val="85098"/>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6" name="Group 5"/>
          <p:cNvGrpSpPr/>
          <p:nvPr/>
        </p:nvGrpSpPr>
        <p:grpSpPr>
          <a:xfrm>
            <a:off x="3417010" y="4129333"/>
            <a:ext cx="1728438" cy="917178"/>
            <a:chOff x="3383280" y="2164593"/>
            <a:chExt cx="5300850" cy="2812841"/>
          </a:xfrm>
        </p:grpSpPr>
        <p:pic>
          <p:nvPicPr>
            <p:cNvPr id="3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1" name="Group 40"/>
          <p:cNvGrpSpPr/>
          <p:nvPr/>
        </p:nvGrpSpPr>
        <p:grpSpPr>
          <a:xfrm>
            <a:off x="4645650" y="4811537"/>
            <a:ext cx="1728438" cy="917178"/>
            <a:chOff x="3383280" y="2164593"/>
            <a:chExt cx="5300850" cy="2812841"/>
          </a:xfrm>
        </p:grpSpPr>
        <p:pic>
          <p:nvPicPr>
            <p:cNvPr id="42"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5"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6"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7" name="Group 46"/>
          <p:cNvGrpSpPr/>
          <p:nvPr/>
        </p:nvGrpSpPr>
        <p:grpSpPr>
          <a:xfrm>
            <a:off x="6752943" y="4479004"/>
            <a:ext cx="1728438" cy="917178"/>
            <a:chOff x="3383280" y="2164593"/>
            <a:chExt cx="5300850" cy="2812841"/>
          </a:xfrm>
        </p:grpSpPr>
        <p:pic>
          <p:nvPicPr>
            <p:cNvPr id="4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5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7" name="Group 6"/>
          <p:cNvGrpSpPr/>
          <p:nvPr/>
        </p:nvGrpSpPr>
        <p:grpSpPr>
          <a:xfrm>
            <a:off x="8665124" y="2413987"/>
            <a:ext cx="653155" cy="823373"/>
            <a:chOff x="8453454" y="3549905"/>
            <a:chExt cx="653155" cy="823373"/>
          </a:xfrm>
        </p:grpSpPr>
        <p:pic>
          <p:nvPicPr>
            <p:cNvPr id="36"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37"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590724" y="3556440"/>
              <a:ext cx="357190" cy="807790"/>
            </a:xfrm>
            <a:prstGeom prst="rect">
              <a:avLst/>
            </a:prstGeom>
            <a:noFill/>
            <a:ln w="9525">
              <a:noFill/>
              <a:miter lim="800000"/>
              <a:headEnd/>
              <a:tailEnd/>
            </a:ln>
            <a:effectLst/>
          </p:spPr>
        </p:pic>
        <p:pic>
          <p:nvPicPr>
            <p:cNvPr id="43"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749419" y="3565488"/>
              <a:ext cx="357190" cy="807790"/>
            </a:xfrm>
            <a:prstGeom prst="rect">
              <a:avLst/>
            </a:prstGeom>
            <a:noFill/>
            <a:ln w="9525">
              <a:noFill/>
              <a:miter lim="800000"/>
              <a:headEnd/>
              <a:tailEnd/>
            </a:ln>
            <a:effectLst/>
          </p:spPr>
        </p:pic>
      </p:grpSp>
    </p:spTree>
    <p:extLst>
      <p:ext uri="{BB962C8B-B14F-4D97-AF65-F5344CB8AC3E}">
        <p14:creationId xmlns:p14="http://schemas.microsoft.com/office/powerpoint/2010/main" val="2151396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Light transport: recursive integral equation</a:t>
            </a:r>
          </a:p>
        </p:txBody>
      </p:sp>
      <p:sp>
        <p:nvSpPr>
          <p:cNvPr id="3" name="Slide Number Placeholder 2"/>
          <p:cNvSpPr>
            <a:spLocks noGrp="1"/>
          </p:cNvSpPr>
          <p:nvPr>
            <p:ph type="sldNum" sz="quarter" idx="12"/>
          </p:nvPr>
        </p:nvSpPr>
        <p:spPr/>
        <p:txBody>
          <a:bodyPr/>
          <a:lstStyle/>
          <a:p>
            <a:fld id="{50DC014F-B254-430C-8246-BEE23660095E}" type="slidenum">
              <a:rPr lang="en-GB" smtClean="0"/>
              <a:t>18</a:t>
            </a:fld>
            <a:endParaRPr lang="en-GB"/>
          </a:p>
        </p:txBody>
      </p:sp>
      <p:pic>
        <p:nvPicPr>
          <p:cNvPr id="5129"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4500"/>
          <a:stretch/>
        </p:blipFill>
        <p:spPr bwMode="auto">
          <a:xfrm>
            <a:off x="2279578" y="2041418"/>
            <a:ext cx="7365661" cy="84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290002" y="1697593"/>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9" name="TextBox 18"/>
          <p:cNvSpPr txBox="1"/>
          <p:nvPr/>
        </p:nvSpPr>
        <p:spPr>
          <a:xfrm>
            <a:off x="5269976" y="3164262"/>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0" name="TextBox 19"/>
          <p:cNvSpPr txBox="1"/>
          <p:nvPr/>
        </p:nvSpPr>
        <p:spPr>
          <a:xfrm>
            <a:off x="2872210" y="3164262"/>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sp>
        <p:nvSpPr>
          <p:cNvPr id="21" name="TextBox 20"/>
          <p:cNvSpPr txBox="1"/>
          <p:nvPr/>
        </p:nvSpPr>
        <p:spPr>
          <a:xfrm>
            <a:off x="7524945" y="5406823"/>
            <a:ext cx="3499099" cy="369332"/>
          </a:xfrm>
          <a:prstGeom prst="rect">
            <a:avLst/>
          </a:prstGeom>
          <a:noFill/>
        </p:spPr>
        <p:txBody>
          <a:bodyPr wrap="none" rtlCol="0">
            <a:spAutoFit/>
          </a:bodyPr>
          <a:lstStyle/>
          <a:p>
            <a:r>
              <a:rPr lang="en-US" dirty="0"/>
              <a:t>Light Transport Operators [</a:t>
            </a:r>
            <a:r>
              <a:rPr lang="en-US" dirty="0" err="1"/>
              <a:t>Arvo</a:t>
            </a:r>
            <a:r>
              <a:rPr lang="en-US" dirty="0"/>
              <a:t> 94]</a:t>
            </a:r>
          </a:p>
        </p:txBody>
      </p:sp>
      <p:sp>
        <p:nvSpPr>
          <p:cNvPr id="13" name="TextBox 12"/>
          <p:cNvSpPr txBox="1"/>
          <p:nvPr/>
        </p:nvSpPr>
        <p:spPr>
          <a:xfrm>
            <a:off x="7524945" y="5099895"/>
            <a:ext cx="3466975" cy="369332"/>
          </a:xfrm>
          <a:prstGeom prst="rect">
            <a:avLst/>
          </a:prstGeom>
          <a:noFill/>
        </p:spPr>
        <p:txBody>
          <a:bodyPr wrap="none" rtlCol="0">
            <a:spAutoFit/>
          </a:bodyPr>
          <a:lstStyle/>
          <a:p>
            <a:r>
              <a:rPr lang="en-US" dirty="0"/>
              <a:t>The Rendering equation [</a:t>
            </a:r>
            <a:r>
              <a:rPr lang="en-US" dirty="0" err="1"/>
              <a:t>Kajiya</a:t>
            </a:r>
            <a:r>
              <a:rPr lang="en-US" dirty="0"/>
              <a:t> 86]</a:t>
            </a:r>
          </a:p>
        </p:txBody>
      </p:sp>
      <p:cxnSp>
        <p:nvCxnSpPr>
          <p:cNvPr id="5" name="Straight Connector 4"/>
          <p:cNvCxnSpPr>
            <a:stCxn id="16" idx="1"/>
          </p:cNvCxnSpPr>
          <p:nvPr/>
        </p:nvCxnSpPr>
        <p:spPr>
          <a:xfrm flipH="1">
            <a:off x="4038213" y="1897648"/>
            <a:ext cx="251789" cy="367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6" idx="3"/>
          </p:cNvCxnSpPr>
          <p:nvPr/>
        </p:nvCxnSpPr>
        <p:spPr>
          <a:xfrm>
            <a:off x="5371901" y="1897648"/>
            <a:ext cx="253748" cy="334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68496" y="2808183"/>
            <a:ext cx="0" cy="400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371901" y="2808183"/>
            <a:ext cx="0" cy="400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L</a:t>
            </a:r>
            <a:r>
              <a:rPr lang="en-GB" dirty="0"/>
              <a:t> is a sum of high-dimensional integrals</a:t>
            </a:r>
          </a:p>
        </p:txBody>
      </p:sp>
      <p:sp>
        <p:nvSpPr>
          <p:cNvPr id="4" name="Slide Number Placeholder 3"/>
          <p:cNvSpPr>
            <a:spLocks noGrp="1"/>
          </p:cNvSpPr>
          <p:nvPr>
            <p:ph type="sldNum" sz="quarter" idx="12"/>
          </p:nvPr>
        </p:nvSpPr>
        <p:spPr/>
        <p:txBody>
          <a:bodyPr/>
          <a:lstStyle/>
          <a:p>
            <a:fld id="{50DC014F-B254-430C-8246-BEE23660095E}" type="slidenum">
              <a:rPr lang="en-GB" smtClean="0"/>
              <a:t>19</a:t>
            </a:fld>
            <a:endParaRPr lang="en-GB"/>
          </a:p>
        </p:txBody>
      </p:sp>
      <p:pic>
        <p:nvPicPr>
          <p:cNvPr id="512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8" y="2041417"/>
            <a:ext cx="736566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808438" y="5261840"/>
            <a:ext cx="1451038" cy="400110"/>
          </a:xfrm>
          <a:prstGeom prst="rect">
            <a:avLst/>
          </a:prstGeom>
          <a:noFill/>
        </p:spPr>
        <p:txBody>
          <a:bodyPr wrap="none" rtlCol="0">
            <a:spAutoFit/>
          </a:bodyPr>
          <a:lstStyle/>
          <a:p>
            <a:r>
              <a:rPr lang="en-US" sz="2000" dirty="0">
                <a:solidFill>
                  <a:srgbClr val="00B0F0"/>
                </a:solidFill>
              </a:rPr>
              <a:t>One bounce</a:t>
            </a:r>
            <a:endParaRPr lang="en-GB" sz="2000" dirty="0">
              <a:solidFill>
                <a:srgbClr val="00B0F0"/>
              </a:solidFill>
            </a:endParaRPr>
          </a:p>
        </p:txBody>
      </p:sp>
      <p:cxnSp>
        <p:nvCxnSpPr>
          <p:cNvPr id="13" name="Straight Connector 12"/>
          <p:cNvCxnSpPr/>
          <p:nvPr/>
        </p:nvCxnSpPr>
        <p:spPr>
          <a:xfrm>
            <a:off x="5231904" y="5197956"/>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956873" y="5261840"/>
            <a:ext cx="1721753" cy="400110"/>
          </a:xfrm>
          <a:prstGeom prst="rect">
            <a:avLst/>
          </a:prstGeom>
          <a:noFill/>
        </p:spPr>
        <p:txBody>
          <a:bodyPr wrap="none" rtlCol="0">
            <a:spAutoFit/>
          </a:bodyPr>
          <a:lstStyle/>
          <a:p>
            <a:r>
              <a:rPr lang="en-US" sz="2000" dirty="0">
                <a:solidFill>
                  <a:srgbClr val="00B0F0"/>
                </a:solidFill>
              </a:rPr>
              <a:t>Three bounces</a:t>
            </a:r>
            <a:endParaRPr lang="en-GB" sz="2000" dirty="0">
              <a:solidFill>
                <a:srgbClr val="00B0F0"/>
              </a:solidFill>
            </a:endParaRPr>
          </a:p>
        </p:txBody>
      </p:sp>
      <p:cxnSp>
        <p:nvCxnSpPr>
          <p:cNvPr id="15" name="Straight Connector 14"/>
          <p:cNvCxnSpPr/>
          <p:nvPr/>
        </p:nvCxnSpPr>
        <p:spPr>
          <a:xfrm>
            <a:off x="7464152" y="5188664"/>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79577" y="2805146"/>
            <a:ext cx="6588198" cy="1957355"/>
          </a:xfrm>
          <a:prstGeom prst="rect">
            <a:avLst/>
          </a:prstGeom>
          <a:solidFill>
            <a:srgbClr val="0000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TextBox 16"/>
          <p:cNvSpPr txBox="1"/>
          <p:nvPr/>
        </p:nvSpPr>
        <p:spPr>
          <a:xfrm>
            <a:off x="6238532" y="1831870"/>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8" name="TextBox 17"/>
          <p:cNvSpPr txBox="1"/>
          <p:nvPr/>
        </p:nvSpPr>
        <p:spPr>
          <a:xfrm>
            <a:off x="6178137" y="2667435"/>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1" name="TextBox 20"/>
          <p:cNvSpPr txBox="1"/>
          <p:nvPr/>
        </p:nvSpPr>
        <p:spPr>
          <a:xfrm>
            <a:off x="6173712" y="2979461"/>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cxnSp>
        <p:nvCxnSpPr>
          <p:cNvPr id="22" name="Straight Connector 21"/>
          <p:cNvCxnSpPr>
            <a:stCxn id="17" idx="1"/>
          </p:cNvCxnSpPr>
          <p:nvPr/>
        </p:nvCxnSpPr>
        <p:spPr>
          <a:xfrm flipH="1">
            <a:off x="4070705" y="2031925"/>
            <a:ext cx="2167827" cy="284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1"/>
          </p:cNvCxnSpPr>
          <p:nvPr/>
        </p:nvCxnSpPr>
        <p:spPr>
          <a:xfrm flipH="1">
            <a:off x="5663952" y="2031925"/>
            <a:ext cx="574580" cy="294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1" idx="1"/>
          </p:cNvCxnSpPr>
          <p:nvPr/>
        </p:nvCxnSpPr>
        <p:spPr>
          <a:xfrm>
            <a:off x="4739098" y="2743744"/>
            <a:ext cx="1434614" cy="435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8" idx="1"/>
          </p:cNvCxnSpPr>
          <p:nvPr/>
        </p:nvCxnSpPr>
        <p:spPr>
          <a:xfrm>
            <a:off x="5402851" y="2734252"/>
            <a:ext cx="775286" cy="1332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4787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Motivation for analysis</a:t>
            </a:r>
          </a:p>
        </p:txBody>
      </p:sp>
      <p:sp>
        <p:nvSpPr>
          <p:cNvPr id="3" name="Content Placeholder 2"/>
          <p:cNvSpPr>
            <a:spLocks noGrp="1"/>
          </p:cNvSpPr>
          <p:nvPr>
            <p:ph idx="1"/>
          </p:nvPr>
        </p:nvSpPr>
        <p:spPr>
          <a:xfrm>
            <a:off x="838200" y="1825625"/>
            <a:ext cx="10515600" cy="4351338"/>
          </a:xfrm>
        </p:spPr>
        <p:txBody>
          <a:bodyPr/>
          <a:lstStyle/>
          <a:p>
            <a:pPr marL="0" indent="0">
              <a:buNone/>
            </a:pPr>
            <a:endParaRPr lang="en-GB" dirty="0"/>
          </a:p>
          <a:p>
            <a:r>
              <a:rPr lang="en-GB" dirty="0"/>
              <a:t>assess, compare existing methods for Monte Carlo rendering</a:t>
            </a:r>
          </a:p>
          <a:p>
            <a:endParaRPr lang="en-GB" dirty="0"/>
          </a:p>
          <a:p>
            <a:r>
              <a:rPr lang="en-GB" dirty="0"/>
              <a:t>provide insight, inspire improvement</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174398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and integration in rendering</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19213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estimate image samples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spTree>
    <p:extLst>
      <p:ext uri="{BB962C8B-B14F-4D97-AF65-F5344CB8AC3E}">
        <p14:creationId xmlns:p14="http://schemas.microsoft.com/office/powerpoint/2010/main" val="157952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sample image at grid locations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39"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56" name="TextBox 55"/>
          <p:cNvSpPr txBox="1"/>
          <p:nvPr/>
        </p:nvSpPr>
        <p:spPr>
          <a:xfrm>
            <a:off x="5644100" y="3225409"/>
            <a:ext cx="1027845" cy="369332"/>
          </a:xfrm>
          <a:prstGeom prst="rect">
            <a:avLst/>
          </a:prstGeom>
          <a:noFill/>
        </p:spPr>
        <p:txBody>
          <a:bodyPr wrap="none" rtlCol="0">
            <a:spAutoFit/>
          </a:bodyPr>
          <a:lstStyle/>
          <a:p>
            <a:r>
              <a:rPr lang="en-US" dirty="0"/>
              <a:t>sampling</a:t>
            </a:r>
            <a:endParaRPr lang="en-GB" dirty="0"/>
          </a:p>
        </p:txBody>
      </p:sp>
      <p:cxnSp>
        <p:nvCxnSpPr>
          <p:cNvPr id="4" name="Straight Connector 3"/>
          <p:cNvCxnSpPr>
            <a:stCxn id="56" idx="1"/>
          </p:cNvCxnSpPr>
          <p:nvPr/>
        </p:nvCxnSpPr>
        <p:spPr>
          <a:xfrm flipH="1" flipV="1">
            <a:off x="4644732" y="3408202"/>
            <a:ext cx="999368" cy="18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694633" y="3209298"/>
            <a:ext cx="674993" cy="400110"/>
          </a:xfrm>
          <a:prstGeom prst="rect">
            <a:avLst/>
          </a:prstGeom>
          <a:noFill/>
        </p:spPr>
        <p:txBody>
          <a:bodyPr wrap="none" rtlCol="0">
            <a:spAutoFit/>
          </a:bodyPr>
          <a:lstStyle/>
          <a:p>
            <a:r>
              <a:rPr lang="en-US" sz="2000" dirty="0"/>
              <a:t>copy</a:t>
            </a:r>
            <a:endParaRPr lang="en-GB" sz="2000" dirty="0"/>
          </a:p>
        </p:txBody>
      </p:sp>
      <p:cxnSp>
        <p:nvCxnSpPr>
          <p:cNvPr id="60" name="Straight Connector 59"/>
          <p:cNvCxnSpPr>
            <a:stCxn id="59" idx="1"/>
            <a:endCxn id="56" idx="3"/>
          </p:cNvCxnSpPr>
          <p:nvPr/>
        </p:nvCxnSpPr>
        <p:spPr>
          <a:xfrm flipH="1">
            <a:off x="6671945" y="3409353"/>
            <a:ext cx="3022688" cy="72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72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when sampling is increased</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41"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18" name="Picture 2" descr="http://www.reedbeta.com/blog/wp-content/uploads/2014/11/aa-1spp-ce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4961" y="1461900"/>
            <a:ext cx="4313976" cy="431397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flipV="1">
            <a:off x="6871982" y="1858004"/>
            <a:ext cx="1190520" cy="486130"/>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6831491" y="1808528"/>
            <a:ext cx="1271502" cy="523220"/>
          </a:xfrm>
          <a:prstGeom prst="rect">
            <a:avLst/>
          </a:prstGeom>
          <a:noFill/>
          <a:effectLst>
            <a:outerShdw blurRad="50800" dist="38100" dir="18900000" algn="bl" rotWithShape="0">
              <a:prstClr val="black">
                <a:alpha val="40000"/>
              </a:prstClr>
            </a:outerShdw>
          </a:effectLst>
        </p:spPr>
        <p:txBody>
          <a:bodyPr wrap="none" rtlCol="0">
            <a:spAutoFit/>
          </a:bodyPr>
          <a:lstStyle/>
          <a:p>
            <a:r>
              <a:rPr lang="en-US" sz="2800" dirty="0">
                <a:solidFill>
                  <a:srgbClr val="FFFF00"/>
                </a:solidFill>
              </a:rPr>
              <a:t>aliasing</a:t>
            </a:r>
            <a:endParaRPr lang="en-GB" sz="2800" dirty="0">
              <a:solidFill>
                <a:srgbClr val="FFFF00"/>
              </a:solidFill>
            </a:endParaRPr>
          </a:p>
        </p:txBody>
      </p:sp>
    </p:spTree>
    <p:extLst>
      <p:ext uri="{BB962C8B-B14F-4D97-AF65-F5344CB8AC3E}">
        <p14:creationId xmlns:p14="http://schemas.microsoft.com/office/powerpoint/2010/main" val="1132493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assuming `square’ pixels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453794"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4616334"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459502"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439384"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209298"/>
            <a:ext cx="999313" cy="400110"/>
          </a:xfrm>
          <a:prstGeom prst="rect">
            <a:avLst/>
          </a:prstGeom>
          <a:noFill/>
        </p:spPr>
        <p:txBody>
          <a:bodyPr wrap="none" rtlCol="0">
            <a:spAutoFit/>
          </a:bodyPr>
          <a:lstStyle/>
          <a:p>
            <a:r>
              <a:rPr lang="en-US" sz="2000" dirty="0"/>
              <a:t>average</a:t>
            </a:r>
            <a:endParaRPr lang="en-GB" sz="2000" dirty="0"/>
          </a:p>
        </p:txBody>
      </p:sp>
      <p:cxnSp>
        <p:nvCxnSpPr>
          <p:cNvPr id="192" name="Straight Connector 191"/>
          <p:cNvCxnSpPr>
            <a:stCxn id="190" idx="1"/>
            <a:endCxn id="186" idx="3"/>
          </p:cNvCxnSpPr>
          <p:nvPr/>
        </p:nvCxnSpPr>
        <p:spPr>
          <a:xfrm flipH="1">
            <a:off x="7199785" y="3409353"/>
            <a:ext cx="2378806" cy="1610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743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is costly due to multi-sampling</a:t>
            </a:r>
          </a:p>
        </p:txBody>
      </p:sp>
      <p:pic>
        <p:nvPicPr>
          <p:cNvPr id="4098"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0" name="Rectangle 169"/>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1" name="Picture 2" descr="http://www.reedbeta.com/blog/wp-content/uploads/2014/11/ref-1Mspp-lanczos-2.0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129" y="1461900"/>
            <a:ext cx="4320329" cy="432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using general reconstruction filter</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987580"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5150120"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993288"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973170"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125754"/>
            <a:ext cx="957826" cy="584775"/>
          </a:xfrm>
          <a:prstGeom prst="rect">
            <a:avLst/>
          </a:prstGeom>
          <a:noFill/>
        </p:spPr>
        <p:txBody>
          <a:bodyPr wrap="none" rtlCol="0">
            <a:spAutoFit/>
          </a:bodyPr>
          <a:lstStyle/>
          <a:p>
            <a:r>
              <a:rPr lang="en-US" sz="1600" dirty="0"/>
              <a:t>weighted</a:t>
            </a:r>
          </a:p>
          <a:p>
            <a:r>
              <a:rPr lang="en-US" sz="1600" dirty="0"/>
              <a:t>average</a:t>
            </a:r>
            <a:endParaRPr lang="en-GB" sz="1600" dirty="0"/>
          </a:p>
        </p:txBody>
      </p:sp>
      <p:cxnSp>
        <p:nvCxnSpPr>
          <p:cNvPr id="192" name="Straight Connector 191"/>
          <p:cNvCxnSpPr/>
          <p:nvPr/>
        </p:nvCxnSpPr>
        <p:spPr>
          <a:xfrm flipH="1">
            <a:off x="7733571" y="3418142"/>
            <a:ext cx="1845020" cy="731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234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4614663" y="1948114"/>
            <a:ext cx="3351253" cy="296599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443556" y="5324018"/>
            <a:ext cx="1559466" cy="400110"/>
          </a:xfrm>
          <a:prstGeom prst="rect">
            <a:avLst/>
          </a:prstGeom>
          <a:noFill/>
        </p:spPr>
        <p:txBody>
          <a:bodyPr wrap="none" rtlCol="0">
            <a:spAutoFit/>
          </a:bodyPr>
          <a:lstStyle/>
          <a:p>
            <a:r>
              <a:rPr lang="en-US" sz="2000" dirty="0"/>
              <a:t>deterministic</a:t>
            </a:r>
            <a:endParaRPr lang="en-GB" sz="2000" dirty="0"/>
          </a:p>
        </p:txBody>
      </p:sp>
    </p:spTree>
    <p:extLst>
      <p:ext uri="{BB962C8B-B14F-4D97-AF65-F5344CB8AC3E}">
        <p14:creationId xmlns:p14="http://schemas.microsoft.com/office/powerpoint/2010/main" val="3350804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191" y="4136789"/>
            <a:ext cx="1373174" cy="913785"/>
          </a:xfrm>
          <a:prstGeom prst="rect">
            <a:avLst/>
          </a:prstGeom>
          <a:noFill/>
          <a:scene3d>
            <a:camera prst="isometricOffAxis2Top"/>
            <a:lightRig rig="threePt" dir="t"/>
          </a:scene3d>
          <a:sp3d>
            <a:bevelT/>
          </a:sp3d>
          <a:extLst>
            <a:ext uri="{909E8E84-426E-40DD-AFC4-6F175D3DCCD1}">
              <a14:hiddenFill xmlns:a14="http://schemas.microsoft.com/office/drawing/2010/main">
                <a:solidFill>
                  <a:srgbClr val="FFFFFF"/>
                </a:solidFill>
              </a14:hiddenFill>
            </a:ext>
          </a:extLst>
        </p:spPr>
      </p:pic>
      <p:pic>
        <p:nvPicPr>
          <p:cNvPr id="183" name="Picture 10" descr="https://s-media-cache-ak0.pinimg.com/236x/6a/09/42/6a0942c935740f21fca9800f4d871a3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4492" y="2190829"/>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http://www.photl.com/images/photos/2008/11/19/0505/wm75316t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8964" y="2923800"/>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5987863" y="2748769"/>
            <a:ext cx="1662094" cy="321101"/>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7649957" y="2141009"/>
            <a:ext cx="812284" cy="936333"/>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5960404" y="2761092"/>
            <a:ext cx="2093374" cy="1832590"/>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8058419" y="2311117"/>
            <a:ext cx="592079" cy="2312763"/>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pic>
        <p:nvPicPr>
          <p:cNvPr id="182" name="Picture 6" descr="http://icspm.com/wp-content/uploads/2015/09/LuzMundo.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8412500" y="1517772"/>
            <a:ext cx="483962" cy="723666"/>
          </a:xfrm>
          <a:prstGeom prst="rect">
            <a:avLst/>
          </a:prstGeom>
          <a:noFill/>
          <a:extLst>
            <a:ext uri="{909E8E84-426E-40DD-AFC4-6F175D3DCCD1}">
              <a14:hiddenFill xmlns:a14="http://schemas.microsoft.com/office/drawing/2010/main">
                <a:solidFill>
                  <a:srgbClr val="FFFFFF"/>
                </a:solidFill>
              </a14:hiddenFill>
            </a:ext>
          </a:extLst>
        </p:spPr>
      </p:pic>
      <p:cxnSp>
        <p:nvCxnSpPr>
          <p:cNvPr id="185" name="Straight Connector 184"/>
          <p:cNvCxnSpPr/>
          <p:nvPr/>
        </p:nvCxnSpPr>
        <p:spPr>
          <a:xfrm flipH="1">
            <a:off x="5955763" y="1951828"/>
            <a:ext cx="2393928" cy="809264"/>
          </a:xfrm>
          <a:prstGeom prst="line">
            <a:avLst/>
          </a:prstGeom>
          <a:ln w="57150" cap="rnd">
            <a:solidFill>
              <a:schemeClr val="accent4">
                <a:lumMod val="60000"/>
                <a:lumOff val="40000"/>
              </a:schemeClr>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sp>
        <p:nvSpPr>
          <p:cNvPr id="193" name="TextBox 192"/>
          <p:cNvSpPr txBox="1"/>
          <p:nvPr/>
        </p:nvSpPr>
        <p:spPr>
          <a:xfrm>
            <a:off x="8630307" y="3128405"/>
            <a:ext cx="2992807" cy="1015663"/>
          </a:xfrm>
          <a:prstGeom prst="rect">
            <a:avLst/>
          </a:prstGeom>
          <a:noFill/>
        </p:spPr>
        <p:txBody>
          <a:bodyPr wrap="none" rtlCol="0">
            <a:spAutoFit/>
          </a:bodyPr>
          <a:lstStyle/>
          <a:p>
            <a:r>
              <a:rPr lang="en-US" sz="2000" dirty="0"/>
              <a:t>multi-path sampling</a:t>
            </a:r>
          </a:p>
          <a:p>
            <a:r>
              <a:rPr lang="en-US" sz="2000" dirty="0"/>
              <a:t>for integration</a:t>
            </a:r>
          </a:p>
          <a:p>
            <a:r>
              <a:rPr lang="en-US" sz="2000" dirty="0"/>
              <a:t>estimate per sampled pixel</a:t>
            </a:r>
            <a:endParaRPr lang="en-GB" sz="2000" dirty="0"/>
          </a:p>
        </p:txBody>
      </p:sp>
      <p:sp>
        <p:nvSpPr>
          <p:cNvPr id="194" name="TextBox 193"/>
          <p:cNvSpPr txBox="1"/>
          <p:nvPr/>
        </p:nvSpPr>
        <p:spPr>
          <a:xfrm>
            <a:off x="6879652" y="1872106"/>
            <a:ext cx="783676" cy="369332"/>
          </a:xfrm>
          <a:prstGeom prst="rect">
            <a:avLst/>
          </a:prstGeom>
          <a:noFill/>
        </p:spPr>
        <p:txBody>
          <a:bodyPr wrap="none" rtlCol="0">
            <a:spAutoFit/>
          </a:bodyPr>
          <a:lstStyle/>
          <a:p>
            <a:r>
              <a:rPr lang="en-US" dirty="0"/>
              <a:t>path 1</a:t>
            </a:r>
            <a:endParaRPr lang="en-GB" dirty="0"/>
          </a:p>
        </p:txBody>
      </p:sp>
      <p:sp>
        <p:nvSpPr>
          <p:cNvPr id="195" name="TextBox 194"/>
          <p:cNvSpPr txBox="1"/>
          <p:nvPr/>
        </p:nvSpPr>
        <p:spPr>
          <a:xfrm>
            <a:off x="7080175" y="2563637"/>
            <a:ext cx="783676" cy="369332"/>
          </a:xfrm>
          <a:prstGeom prst="rect">
            <a:avLst/>
          </a:prstGeom>
          <a:noFill/>
        </p:spPr>
        <p:txBody>
          <a:bodyPr wrap="none" rtlCol="0">
            <a:spAutoFit/>
          </a:bodyPr>
          <a:lstStyle/>
          <a:p>
            <a:r>
              <a:rPr lang="en-US" dirty="0"/>
              <a:t>path 2</a:t>
            </a:r>
            <a:endParaRPr lang="en-GB" dirty="0"/>
          </a:p>
        </p:txBody>
      </p:sp>
      <p:sp>
        <p:nvSpPr>
          <p:cNvPr id="196" name="TextBox 195"/>
          <p:cNvSpPr txBox="1"/>
          <p:nvPr/>
        </p:nvSpPr>
        <p:spPr>
          <a:xfrm>
            <a:off x="7478738" y="3794285"/>
            <a:ext cx="783676" cy="369332"/>
          </a:xfrm>
          <a:prstGeom prst="rect">
            <a:avLst/>
          </a:prstGeom>
          <a:noFill/>
        </p:spPr>
        <p:txBody>
          <a:bodyPr wrap="none" rtlCol="0">
            <a:spAutoFit/>
          </a:bodyPr>
          <a:lstStyle/>
          <a:p>
            <a:r>
              <a:rPr lang="en-US" dirty="0"/>
              <a:t>path 3</a:t>
            </a:r>
            <a:endParaRPr lang="en-GB"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859192" y="5324018"/>
            <a:ext cx="3333092" cy="707886"/>
          </a:xfrm>
          <a:prstGeom prst="rect">
            <a:avLst/>
          </a:prstGeom>
          <a:noFill/>
        </p:spPr>
        <p:txBody>
          <a:bodyPr wrap="none" rtlCol="0">
            <a:spAutoFit/>
          </a:bodyPr>
          <a:lstStyle/>
          <a:p>
            <a:r>
              <a:rPr lang="en-US" sz="2000" dirty="0"/>
              <a:t>estimate</a:t>
            </a:r>
          </a:p>
          <a:p>
            <a:r>
              <a:rPr lang="en-US" sz="2000" dirty="0"/>
              <a:t>(probabilistic for Monte Carlo)</a:t>
            </a:r>
            <a:endParaRPr lang="en-GB" sz="2000" dirty="0"/>
          </a:p>
        </p:txBody>
      </p:sp>
    </p:spTree>
    <p:extLst>
      <p:ext uri="{BB962C8B-B14F-4D97-AF65-F5344CB8AC3E}">
        <p14:creationId xmlns:p14="http://schemas.microsoft.com/office/powerpoint/2010/main" val="2878148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Function-space view: Sampling in path space</a:t>
            </a:r>
          </a:p>
        </p:txBody>
      </p:sp>
      <p:sp>
        <p:nvSpPr>
          <p:cNvPr id="11" name="Slide Number Placeholder 10"/>
          <p:cNvSpPr>
            <a:spLocks noGrp="1"/>
          </p:cNvSpPr>
          <p:nvPr>
            <p:ph type="sldNum" sz="quarter" idx="12"/>
          </p:nvPr>
        </p:nvSpPr>
        <p:spPr/>
        <p:txBody>
          <a:bodyPr/>
          <a:lstStyle/>
          <a:p>
            <a:fld id="{50DC014F-B254-430C-8246-BEE23660095E}" type="slidenum">
              <a:rPr lang="en-GB" smtClean="0"/>
              <a:t>29</a:t>
            </a:fld>
            <a:endParaRPr lang="en-GB"/>
          </a:p>
        </p:txBody>
      </p:sp>
      <p:sp>
        <p:nvSpPr>
          <p:cNvPr id="8" name="Cube 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630" y="2173789"/>
            <a:ext cx="1373174" cy="9137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icspm.com/wp-content/uploads/2015/09/LuzMund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1572" y="2579675"/>
            <a:ext cx="483962" cy="7236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mg1.goodfon.su/wallpaper/big/6/22/fotoapparat-canon-eos-7d-ef-10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681" t="18312" b="9213"/>
          <a:stretch/>
        </p:blipFill>
        <p:spPr bwMode="auto">
          <a:xfrm rot="649728">
            <a:off x="8657967" y="4545293"/>
            <a:ext cx="1228748" cy="6814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s-media-cache-ak0.pinimg.com/236x/6a/09/42/6a0942c935740f21fca9800f4d871a3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5521" y="2522718"/>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photl.com/images/photos/2008/11/19/0505/wm75316t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9577" y="3778885"/>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1" name="Oval 20"/>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3" name="Freeform 22"/>
          <p:cNvSpPr/>
          <p:nvPr/>
        </p:nvSpPr>
        <p:spPr>
          <a:xfrm>
            <a:off x="6173136" y="2275131"/>
            <a:ext cx="2608564" cy="2284598"/>
          </a:xfrm>
          <a:custGeom>
            <a:avLst/>
            <a:gdLst>
              <a:gd name="connsiteX0" fmla="*/ 0 w 3607111"/>
              <a:gd name="connsiteY0" fmla="*/ 628299 h 3197595"/>
              <a:gd name="connsiteX1" fmla="*/ 2602954 w 3607111"/>
              <a:gd name="connsiteY1" fmla="*/ 0 h 3197595"/>
              <a:gd name="connsiteX2" fmla="*/ 1570748 w 3607111"/>
              <a:gd name="connsiteY2" fmla="*/ 1004157 h 3197595"/>
              <a:gd name="connsiteX3" fmla="*/ 3607111 w 3607111"/>
              <a:gd name="connsiteY3" fmla="*/ 3197595 h 3197595"/>
              <a:gd name="connsiteX0" fmla="*/ 0 w 3478085"/>
              <a:gd name="connsiteY0" fmla="*/ 628299 h 3046130"/>
              <a:gd name="connsiteX1" fmla="*/ 2602954 w 3478085"/>
              <a:gd name="connsiteY1" fmla="*/ 0 h 3046130"/>
              <a:gd name="connsiteX2" fmla="*/ 1570748 w 3478085"/>
              <a:gd name="connsiteY2" fmla="*/ 1004157 h 3046130"/>
              <a:gd name="connsiteX3" fmla="*/ 3478085 w 3478085"/>
              <a:gd name="connsiteY3" fmla="*/ 3046130 h 3046130"/>
            </a:gdLst>
            <a:ahLst/>
            <a:cxnLst>
              <a:cxn ang="0">
                <a:pos x="connsiteX0" y="connsiteY0"/>
              </a:cxn>
              <a:cxn ang="0">
                <a:pos x="connsiteX1" y="connsiteY1"/>
              </a:cxn>
              <a:cxn ang="0">
                <a:pos x="connsiteX2" y="connsiteY2"/>
              </a:cxn>
              <a:cxn ang="0">
                <a:pos x="connsiteX3" y="connsiteY3"/>
              </a:cxn>
            </a:cxnLst>
            <a:rect l="l" t="t" r="r" b="b"/>
            <a:pathLst>
              <a:path w="3478085" h="3046130">
                <a:moveTo>
                  <a:pt x="0" y="628299"/>
                </a:moveTo>
                <a:lnTo>
                  <a:pt x="2602954" y="0"/>
                </a:lnTo>
                <a:lnTo>
                  <a:pt x="1570748" y="1004157"/>
                </a:lnTo>
                <a:lnTo>
                  <a:pt x="3478085" y="3046130"/>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24" name="Freeform 23"/>
          <p:cNvSpPr/>
          <p:nvPr/>
        </p:nvSpPr>
        <p:spPr>
          <a:xfrm>
            <a:off x="6198380" y="2889406"/>
            <a:ext cx="2482344" cy="1741848"/>
          </a:xfrm>
          <a:custGeom>
            <a:avLst/>
            <a:gdLst>
              <a:gd name="connsiteX0" fmla="*/ 0 w 3522964"/>
              <a:gd name="connsiteY0" fmla="*/ 0 h 2535637"/>
              <a:gd name="connsiteX1" fmla="*/ 1116353 w 3522964"/>
              <a:gd name="connsiteY1" fmla="*/ 263661 h 2535637"/>
              <a:gd name="connsiteX2" fmla="*/ 112196 w 3522964"/>
              <a:gd name="connsiteY2" fmla="*/ 1576358 h 2535637"/>
              <a:gd name="connsiteX3" fmla="*/ 3522964 w 3522964"/>
              <a:gd name="connsiteY3" fmla="*/ 2535637 h 2535637"/>
              <a:gd name="connsiteX0" fmla="*/ 0 w 3522964"/>
              <a:gd name="connsiteY0" fmla="*/ 0 h 2535637"/>
              <a:gd name="connsiteX1" fmla="*/ 1116353 w 3522964"/>
              <a:gd name="connsiteY1" fmla="*/ 263661 h 2535637"/>
              <a:gd name="connsiteX2" fmla="*/ 409516 w 3522964"/>
              <a:gd name="connsiteY2" fmla="*/ 1531479 h 2535637"/>
              <a:gd name="connsiteX3" fmla="*/ 3522964 w 3522964"/>
              <a:gd name="connsiteY3" fmla="*/ 2535637 h 2535637"/>
              <a:gd name="connsiteX0" fmla="*/ 0 w 3528574"/>
              <a:gd name="connsiteY0" fmla="*/ 0 h 2412221"/>
              <a:gd name="connsiteX1" fmla="*/ 1116353 w 3528574"/>
              <a:gd name="connsiteY1" fmla="*/ 263661 h 2412221"/>
              <a:gd name="connsiteX2" fmla="*/ 409516 w 3528574"/>
              <a:gd name="connsiteY2" fmla="*/ 1531479 h 2412221"/>
              <a:gd name="connsiteX3" fmla="*/ 3528574 w 3528574"/>
              <a:gd name="connsiteY3" fmla="*/ 2412221 h 2412221"/>
              <a:gd name="connsiteX0" fmla="*/ 0 w 3309792"/>
              <a:gd name="connsiteY0" fmla="*/ 0 h 2322464"/>
              <a:gd name="connsiteX1" fmla="*/ 1116353 w 3309792"/>
              <a:gd name="connsiteY1" fmla="*/ 263661 h 2322464"/>
              <a:gd name="connsiteX2" fmla="*/ 409516 w 3309792"/>
              <a:gd name="connsiteY2" fmla="*/ 1531479 h 2322464"/>
              <a:gd name="connsiteX3" fmla="*/ 3309792 w 3309792"/>
              <a:gd name="connsiteY3" fmla="*/ 2322464 h 2322464"/>
            </a:gdLst>
            <a:ahLst/>
            <a:cxnLst>
              <a:cxn ang="0">
                <a:pos x="connsiteX0" y="connsiteY0"/>
              </a:cxn>
              <a:cxn ang="0">
                <a:pos x="connsiteX1" y="connsiteY1"/>
              </a:cxn>
              <a:cxn ang="0">
                <a:pos x="connsiteX2" y="connsiteY2"/>
              </a:cxn>
              <a:cxn ang="0">
                <a:pos x="connsiteX3" y="connsiteY3"/>
              </a:cxn>
            </a:cxnLst>
            <a:rect l="l" t="t" r="r" b="b"/>
            <a:pathLst>
              <a:path w="3309792" h="2322464">
                <a:moveTo>
                  <a:pt x="0" y="0"/>
                </a:moveTo>
                <a:lnTo>
                  <a:pt x="1116353" y="263661"/>
                </a:lnTo>
                <a:lnTo>
                  <a:pt x="409516" y="1531479"/>
                </a:lnTo>
                <a:lnTo>
                  <a:pt x="3309792" y="2322464"/>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sz="1350"/>
          </a:p>
        </p:txBody>
      </p:sp>
      <p:sp>
        <p:nvSpPr>
          <p:cNvPr id="26" name="Freeform 25"/>
          <p:cNvSpPr/>
          <p:nvPr/>
        </p:nvSpPr>
        <p:spPr>
          <a:xfrm>
            <a:off x="6135270" y="2969347"/>
            <a:ext cx="2473929" cy="1771299"/>
          </a:xfrm>
          <a:custGeom>
            <a:avLst/>
            <a:gdLst>
              <a:gd name="connsiteX0" fmla="*/ 0 w 3618332"/>
              <a:gd name="connsiteY0" fmla="*/ 0 h 2384171"/>
              <a:gd name="connsiteX1" fmla="*/ 460005 w 3618332"/>
              <a:gd name="connsiteY1" fmla="*/ 1733433 h 2384171"/>
              <a:gd name="connsiteX2" fmla="*/ 3618332 w 3618332"/>
              <a:gd name="connsiteY2" fmla="*/ 2384171 h 2384171"/>
              <a:gd name="connsiteX0" fmla="*/ 0 w 3298572"/>
              <a:gd name="connsiteY0" fmla="*/ 0 h 2361732"/>
              <a:gd name="connsiteX1" fmla="*/ 460005 w 3298572"/>
              <a:gd name="connsiteY1" fmla="*/ 1733433 h 2361732"/>
              <a:gd name="connsiteX2" fmla="*/ 3298572 w 3298572"/>
              <a:gd name="connsiteY2" fmla="*/ 2361732 h 2361732"/>
            </a:gdLst>
            <a:ahLst/>
            <a:cxnLst>
              <a:cxn ang="0">
                <a:pos x="connsiteX0" y="connsiteY0"/>
              </a:cxn>
              <a:cxn ang="0">
                <a:pos x="connsiteX1" y="connsiteY1"/>
              </a:cxn>
              <a:cxn ang="0">
                <a:pos x="connsiteX2" y="connsiteY2"/>
              </a:cxn>
            </a:cxnLst>
            <a:rect l="l" t="t" r="r" b="b"/>
            <a:pathLst>
              <a:path w="3298572" h="2361732">
                <a:moveTo>
                  <a:pt x="0" y="0"/>
                </a:moveTo>
                <a:lnTo>
                  <a:pt x="460005" y="1733433"/>
                </a:lnTo>
                <a:lnTo>
                  <a:pt x="3298572" y="2361732"/>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sz="1350"/>
          </a:p>
        </p:txBody>
      </p:sp>
      <p:sp>
        <p:nvSpPr>
          <p:cNvPr id="27" name="TextBox 26"/>
          <p:cNvSpPr txBox="1"/>
          <p:nvPr/>
        </p:nvSpPr>
        <p:spPr>
          <a:xfrm>
            <a:off x="1772977" y="4553360"/>
            <a:ext cx="2860911" cy="400110"/>
          </a:xfrm>
          <a:prstGeom prst="rect">
            <a:avLst/>
          </a:prstGeom>
          <a:noFill/>
        </p:spPr>
        <p:txBody>
          <a:bodyPr wrap="none" rtlCol="0">
            <a:spAutoFit/>
          </a:bodyPr>
          <a:lstStyle/>
          <a:p>
            <a:r>
              <a:rPr lang="en-US" sz="2000" dirty="0"/>
              <a:t>n-dimensional path space</a:t>
            </a:r>
            <a:endParaRPr lang="en-GB" sz="2000" dirty="0"/>
          </a:p>
        </p:txBody>
      </p:sp>
      <p:sp>
        <p:nvSpPr>
          <p:cNvPr id="28" name="TextBox 27"/>
          <p:cNvSpPr txBox="1"/>
          <p:nvPr/>
        </p:nvSpPr>
        <p:spPr>
          <a:xfrm>
            <a:off x="5810482" y="2383530"/>
            <a:ext cx="494046" cy="300082"/>
          </a:xfrm>
          <a:prstGeom prst="rect">
            <a:avLst/>
          </a:prstGeom>
          <a:noFill/>
        </p:spPr>
        <p:txBody>
          <a:bodyPr wrap="none" rtlCol="0">
            <a:spAutoFit/>
          </a:bodyPr>
          <a:lstStyle/>
          <a:p>
            <a:r>
              <a:rPr lang="en-US" sz="1350" dirty="0"/>
              <a:t>light</a:t>
            </a:r>
            <a:endParaRPr lang="en-GB" sz="1350" dirty="0"/>
          </a:p>
        </p:txBody>
      </p:sp>
      <p:sp>
        <p:nvSpPr>
          <p:cNvPr id="30" name="TextBox 29"/>
          <p:cNvSpPr txBox="1"/>
          <p:nvPr/>
        </p:nvSpPr>
        <p:spPr>
          <a:xfrm>
            <a:off x="8915818" y="4253278"/>
            <a:ext cx="705514" cy="300082"/>
          </a:xfrm>
          <a:prstGeom prst="rect">
            <a:avLst/>
          </a:prstGeom>
          <a:noFill/>
        </p:spPr>
        <p:txBody>
          <a:bodyPr wrap="none" rtlCol="0">
            <a:spAutoFit/>
          </a:bodyPr>
          <a:lstStyle/>
          <a:p>
            <a:r>
              <a:rPr lang="en-US" sz="1350" dirty="0"/>
              <a:t>camera</a:t>
            </a:r>
            <a:endParaRPr lang="en-GB" sz="1350" dirty="0"/>
          </a:p>
        </p:txBody>
      </p:sp>
      <p:sp>
        <p:nvSpPr>
          <p:cNvPr id="31" name="TextBox 30"/>
          <p:cNvSpPr txBox="1"/>
          <p:nvPr/>
        </p:nvSpPr>
        <p:spPr>
          <a:xfrm>
            <a:off x="7310273" y="3966085"/>
            <a:ext cx="922047" cy="300082"/>
          </a:xfrm>
          <a:prstGeom prst="rect">
            <a:avLst/>
          </a:prstGeom>
          <a:noFill/>
        </p:spPr>
        <p:txBody>
          <a:bodyPr wrap="none" rtlCol="0">
            <a:spAutoFit/>
          </a:bodyPr>
          <a:lstStyle/>
          <a:p>
            <a:r>
              <a:rPr lang="en-US" sz="1350" dirty="0"/>
              <a:t>light paths</a:t>
            </a:r>
            <a:endParaRPr lang="en-GB" sz="1350" dirty="0"/>
          </a:p>
        </p:txBody>
      </p:sp>
      <p:sp>
        <p:nvSpPr>
          <p:cNvPr id="33" name="TextBox 32"/>
          <p:cNvSpPr txBox="1"/>
          <p:nvPr/>
        </p:nvSpPr>
        <p:spPr>
          <a:xfrm>
            <a:off x="1282298" y="2140543"/>
            <a:ext cx="4033733" cy="707886"/>
          </a:xfrm>
          <a:prstGeom prst="rect">
            <a:avLst/>
          </a:prstGeom>
          <a:noFill/>
        </p:spPr>
        <p:txBody>
          <a:bodyPr wrap="none" rtlCol="0">
            <a:spAutoFit/>
          </a:bodyPr>
          <a:lstStyle/>
          <a:p>
            <a:r>
              <a:rPr lang="en-US" sz="2000" dirty="0"/>
              <a:t>each sample represents a path</a:t>
            </a:r>
          </a:p>
          <a:p>
            <a:r>
              <a:rPr lang="en-US" sz="2000" dirty="0"/>
              <a:t>and has an associated radiance value</a:t>
            </a:r>
            <a:endParaRPr lang="en-GB" sz="2000" dirty="0"/>
          </a:p>
        </p:txBody>
      </p:sp>
    </p:spTree>
    <p:extLst>
      <p:ext uri="{BB962C8B-B14F-4D97-AF65-F5344CB8AC3E}">
        <p14:creationId xmlns:p14="http://schemas.microsoft.com/office/powerpoint/2010/main" val="4195459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http://www0.cs.ucl.ac.uk/staff/K.Subr/img/ErrorAnalysisEGSR14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r="51079" b="28649"/>
          <a:stretch/>
        </p:blipFill>
        <p:spPr bwMode="auto">
          <a:xfrm>
            <a:off x="2547938" y="2418503"/>
            <a:ext cx="6648450" cy="28215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3302" y="5191214"/>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910971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4900447" y="2306756"/>
            <a:ext cx="2780249" cy="2506078"/>
            <a:chOff x="4501928" y="1932674"/>
            <a:chExt cx="3706998" cy="3341437"/>
          </a:xfrm>
          <a:solidFill>
            <a:schemeClr val="bg1">
              <a:lumMod val="85000"/>
              <a:lumOff val="15000"/>
            </a:schemeClr>
          </a:solidFill>
        </p:grpSpPr>
        <p:sp>
          <p:nvSpPr>
            <p:cNvPr id="64" name="Oval 63"/>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6" name="Oval 95"/>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8" name="Oval 97"/>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0" name="Oval 99"/>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2" name="Oval 101"/>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3" name="Oval 102"/>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4" name="Oval 103"/>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5" name="Oval 104"/>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6" name="Oval 105"/>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7" name="Oval 106"/>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8" name="Oval 107"/>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sp>
        <p:nvSpPr>
          <p:cNvPr id="2" name="Title 1"/>
          <p:cNvSpPr>
            <a:spLocks noGrp="1"/>
          </p:cNvSpPr>
          <p:nvPr>
            <p:ph type="title"/>
          </p:nvPr>
        </p:nvSpPr>
        <p:spPr/>
        <p:txBody>
          <a:bodyPr>
            <a:normAutofit/>
          </a:bodyPr>
          <a:lstStyle/>
          <a:p>
            <a:r>
              <a:rPr lang="en-GB" dirty="0"/>
              <a:t>Sample locations shown in path-pixel space</a:t>
            </a:r>
          </a:p>
        </p:txBody>
      </p:sp>
      <p:sp>
        <p:nvSpPr>
          <p:cNvPr id="8" name="Slide Number Placeholder 7"/>
          <p:cNvSpPr>
            <a:spLocks noGrp="1"/>
          </p:cNvSpPr>
          <p:nvPr>
            <p:ph type="sldNum" sz="quarter" idx="12"/>
          </p:nvPr>
        </p:nvSpPr>
        <p:spPr/>
        <p:txBody>
          <a:bodyPr/>
          <a:lstStyle/>
          <a:p>
            <a:fld id="{50DC014F-B254-430C-8246-BEE23660095E}" type="slidenum">
              <a:rPr lang="en-GB" smtClean="0"/>
              <a:t>30</a:t>
            </a:fld>
            <a:endParaRPr lang="en-GB"/>
          </a:p>
        </p:txBody>
      </p:sp>
      <p:cxnSp>
        <p:nvCxnSpPr>
          <p:cNvPr id="10" name="Straight Arrow Connector 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3032260" y="3218747"/>
            <a:ext cx="2929356" cy="400110"/>
          </a:xfrm>
          <a:prstGeom prst="rect">
            <a:avLst/>
          </a:prstGeom>
          <a:noFill/>
        </p:spPr>
        <p:txBody>
          <a:bodyPr wrap="square" rtlCol="0">
            <a:spAutoFit/>
          </a:bodyPr>
          <a:lstStyle/>
          <a:p>
            <a:r>
              <a:rPr lang="en-US" sz="2000" dirty="0"/>
              <a:t>n-dimensional path space</a:t>
            </a:r>
            <a:endParaRPr lang="en-GB" sz="2000" dirty="0"/>
          </a:p>
        </p:txBody>
      </p:sp>
      <p:sp>
        <p:nvSpPr>
          <p:cNvPr id="16" name="TextBox 15"/>
          <p:cNvSpPr txBox="1"/>
          <p:nvPr/>
        </p:nvSpPr>
        <p:spPr>
          <a:xfrm>
            <a:off x="5375221" y="4883479"/>
            <a:ext cx="1845057" cy="400110"/>
          </a:xfrm>
          <a:prstGeom prst="rect">
            <a:avLst/>
          </a:prstGeom>
          <a:noFill/>
        </p:spPr>
        <p:txBody>
          <a:bodyPr wrap="none" rtlCol="0">
            <a:spAutoFit/>
          </a:bodyPr>
          <a:lstStyle/>
          <a:p>
            <a:r>
              <a:rPr lang="en-US" sz="2000" dirty="0"/>
              <a:t>pixels </a:t>
            </a:r>
            <a:r>
              <a:rPr lang="en-US" sz="2000"/>
              <a:t>on sensor</a:t>
            </a:r>
            <a:endParaRPr lang="en-GB" sz="2000" dirty="0"/>
          </a:p>
        </p:txBody>
      </p:sp>
      <p:sp>
        <p:nvSpPr>
          <p:cNvPr id="17" name="Oval 16"/>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Oval 47"/>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Oval 49"/>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Oval 50"/>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2" name="Oval 51"/>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60" name="Oval 59"/>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50855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DC014F-B254-430C-8246-BEE23660095E}" type="slidenum">
              <a:rPr lang="en-GB" smtClean="0"/>
              <a:t>31</a:t>
            </a:fld>
            <a:endParaRPr lang="en-GB"/>
          </a:p>
        </p:txBody>
      </p:sp>
      <p:grpSp>
        <p:nvGrpSpPr>
          <p:cNvPr id="114" name="Group 113"/>
          <p:cNvGrpSpPr/>
          <p:nvPr/>
        </p:nvGrpSpPr>
        <p:grpSpPr>
          <a:xfrm>
            <a:off x="1965454"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160" name="Straight Arrow Connector 159"/>
          <p:cNvCxnSpPr/>
          <p:nvPr/>
        </p:nvCxnSpPr>
        <p:spPr>
          <a:xfrm flipV="1">
            <a:off x="1834843"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1834844"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9950" y="3284642"/>
            <a:ext cx="2883989" cy="400110"/>
          </a:xfrm>
          <a:prstGeom prst="rect">
            <a:avLst/>
          </a:prstGeom>
          <a:noFill/>
        </p:spPr>
        <p:txBody>
          <a:bodyPr wrap="square" rtlCol="0">
            <a:spAutoFit/>
          </a:bodyPr>
          <a:lstStyle/>
          <a:p>
            <a:r>
              <a:rPr lang="en-US" sz="2000" dirty="0"/>
              <a:t>n-dimensional path space</a:t>
            </a:r>
            <a:endParaRPr lang="en-GB" sz="2000" dirty="0"/>
          </a:p>
        </p:txBody>
      </p:sp>
      <p:sp>
        <p:nvSpPr>
          <p:cNvPr id="163" name="TextBox 162"/>
          <p:cNvSpPr txBox="1"/>
          <p:nvPr/>
        </p:nvSpPr>
        <p:spPr>
          <a:xfrm>
            <a:off x="2440229" y="4926691"/>
            <a:ext cx="1845057" cy="400110"/>
          </a:xfrm>
          <a:prstGeom prst="rect">
            <a:avLst/>
          </a:prstGeom>
          <a:noFill/>
        </p:spPr>
        <p:txBody>
          <a:bodyPr wrap="none" rtlCol="0">
            <a:spAutoFit/>
          </a:bodyPr>
          <a:lstStyle/>
          <a:p>
            <a:r>
              <a:rPr lang="en-US" sz="2000" dirty="0"/>
              <a:t>pixels on sensor</a:t>
            </a:r>
            <a:endParaRPr lang="en-GB" sz="2000" dirty="0"/>
          </a:p>
        </p:txBody>
      </p:sp>
      <p:sp>
        <p:nvSpPr>
          <p:cNvPr id="164" name="Oval 163"/>
          <p:cNvSpPr/>
          <p:nvPr/>
        </p:nvSpPr>
        <p:spPr>
          <a:xfrm>
            <a:off x="213728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Oval 164"/>
          <p:cNvSpPr/>
          <p:nvPr/>
        </p:nvSpPr>
        <p:spPr>
          <a:xfrm>
            <a:off x="2737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Oval 165"/>
          <p:cNvSpPr/>
          <p:nvPr/>
        </p:nvSpPr>
        <p:spPr>
          <a:xfrm>
            <a:off x="247831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7" name="Oval 166"/>
          <p:cNvSpPr/>
          <p:nvPr/>
        </p:nvSpPr>
        <p:spPr>
          <a:xfrm>
            <a:off x="34954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8" name="Oval 167"/>
          <p:cNvSpPr/>
          <p:nvPr/>
        </p:nvSpPr>
        <p:spPr>
          <a:xfrm>
            <a:off x="31437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9" name="Oval 168"/>
          <p:cNvSpPr/>
          <p:nvPr/>
        </p:nvSpPr>
        <p:spPr>
          <a:xfrm>
            <a:off x="245295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0" name="Oval 169"/>
          <p:cNvSpPr/>
          <p:nvPr/>
        </p:nvSpPr>
        <p:spPr>
          <a:xfrm>
            <a:off x="216865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1" name="Oval 170"/>
          <p:cNvSpPr/>
          <p:nvPr/>
        </p:nvSpPr>
        <p:spPr>
          <a:xfrm>
            <a:off x="296294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2" name="Oval 171"/>
          <p:cNvSpPr/>
          <p:nvPr/>
        </p:nvSpPr>
        <p:spPr>
          <a:xfrm>
            <a:off x="28521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3" name="Oval 172"/>
          <p:cNvSpPr/>
          <p:nvPr/>
        </p:nvSpPr>
        <p:spPr>
          <a:xfrm rot="19800000">
            <a:off x="249677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4" name="Oval 173"/>
          <p:cNvSpPr/>
          <p:nvPr/>
        </p:nvSpPr>
        <p:spPr>
          <a:xfrm rot="19800000">
            <a:off x="30966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5" name="Oval 174"/>
          <p:cNvSpPr/>
          <p:nvPr/>
        </p:nvSpPr>
        <p:spPr>
          <a:xfrm rot="19800000">
            <a:off x="28378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6" name="Oval 175"/>
          <p:cNvSpPr/>
          <p:nvPr/>
        </p:nvSpPr>
        <p:spPr>
          <a:xfrm rot="19800000">
            <a:off x="38548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7" name="Oval 176"/>
          <p:cNvSpPr/>
          <p:nvPr/>
        </p:nvSpPr>
        <p:spPr>
          <a:xfrm rot="19800000">
            <a:off x="35032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8" name="Oval 177"/>
          <p:cNvSpPr/>
          <p:nvPr/>
        </p:nvSpPr>
        <p:spPr>
          <a:xfrm rot="19800000">
            <a:off x="281243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9" name="Oval 178"/>
          <p:cNvSpPr/>
          <p:nvPr/>
        </p:nvSpPr>
        <p:spPr>
          <a:xfrm rot="19800000">
            <a:off x="252814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0" name="Oval 179"/>
          <p:cNvSpPr/>
          <p:nvPr/>
        </p:nvSpPr>
        <p:spPr>
          <a:xfrm rot="19800000">
            <a:off x="33224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Oval 180"/>
          <p:cNvSpPr/>
          <p:nvPr/>
        </p:nvSpPr>
        <p:spPr>
          <a:xfrm rot="19800000">
            <a:off x="321168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Oval 181"/>
          <p:cNvSpPr/>
          <p:nvPr/>
        </p:nvSpPr>
        <p:spPr>
          <a:xfrm rot="1800000">
            <a:off x="200354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Oval 182"/>
          <p:cNvSpPr/>
          <p:nvPr/>
        </p:nvSpPr>
        <p:spPr>
          <a:xfrm rot="1800000">
            <a:off x="26034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Oval 183"/>
          <p:cNvSpPr/>
          <p:nvPr/>
        </p:nvSpPr>
        <p:spPr>
          <a:xfrm rot="1800000">
            <a:off x="234457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Oval 184"/>
          <p:cNvSpPr/>
          <p:nvPr/>
        </p:nvSpPr>
        <p:spPr>
          <a:xfrm rot="1800000">
            <a:off x="336165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6" name="Oval 185"/>
          <p:cNvSpPr/>
          <p:nvPr/>
        </p:nvSpPr>
        <p:spPr>
          <a:xfrm rot="1800000">
            <a:off x="30099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7" name="Oval 186"/>
          <p:cNvSpPr/>
          <p:nvPr/>
        </p:nvSpPr>
        <p:spPr>
          <a:xfrm rot="1800000">
            <a:off x="23192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8" name="Oval 187"/>
          <p:cNvSpPr/>
          <p:nvPr/>
        </p:nvSpPr>
        <p:spPr>
          <a:xfrm rot="1800000">
            <a:off x="203491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9" name="Oval 188"/>
          <p:cNvSpPr/>
          <p:nvPr/>
        </p:nvSpPr>
        <p:spPr>
          <a:xfrm rot="1800000">
            <a:off x="28292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0" name="Oval 189"/>
          <p:cNvSpPr/>
          <p:nvPr/>
        </p:nvSpPr>
        <p:spPr>
          <a:xfrm rot="1800000">
            <a:off x="271844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1" name="Oval 190"/>
          <p:cNvSpPr/>
          <p:nvPr/>
        </p:nvSpPr>
        <p:spPr>
          <a:xfrm rot="900000">
            <a:off x="331492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2" name="Oval 191"/>
          <p:cNvSpPr/>
          <p:nvPr/>
        </p:nvSpPr>
        <p:spPr>
          <a:xfrm rot="900000">
            <a:off x="391482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3" name="Oval 192"/>
          <p:cNvSpPr/>
          <p:nvPr/>
        </p:nvSpPr>
        <p:spPr>
          <a:xfrm rot="900000">
            <a:off x="36559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4" name="Oval 193"/>
          <p:cNvSpPr/>
          <p:nvPr/>
        </p:nvSpPr>
        <p:spPr>
          <a:xfrm rot="900000">
            <a:off x="46730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5" name="Oval 194"/>
          <p:cNvSpPr/>
          <p:nvPr/>
        </p:nvSpPr>
        <p:spPr>
          <a:xfrm rot="900000">
            <a:off x="43213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6" name="Oval 195"/>
          <p:cNvSpPr/>
          <p:nvPr/>
        </p:nvSpPr>
        <p:spPr>
          <a:xfrm rot="900000">
            <a:off x="363059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7" name="Oval 196"/>
          <p:cNvSpPr/>
          <p:nvPr/>
        </p:nvSpPr>
        <p:spPr>
          <a:xfrm rot="900000">
            <a:off x="33462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8" name="Oval 197"/>
          <p:cNvSpPr/>
          <p:nvPr/>
        </p:nvSpPr>
        <p:spPr>
          <a:xfrm rot="900000">
            <a:off x="414058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9" name="Oval 198"/>
          <p:cNvSpPr/>
          <p:nvPr/>
        </p:nvSpPr>
        <p:spPr>
          <a:xfrm rot="900000">
            <a:off x="40298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0" name="Oval 199"/>
          <p:cNvSpPr/>
          <p:nvPr/>
        </p:nvSpPr>
        <p:spPr>
          <a:xfrm rot="19800000">
            <a:off x="368801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1" name="Oval 200"/>
          <p:cNvSpPr/>
          <p:nvPr/>
        </p:nvSpPr>
        <p:spPr>
          <a:xfrm rot="19800000">
            <a:off x="412918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2" name="Oval 201"/>
          <p:cNvSpPr/>
          <p:nvPr/>
        </p:nvSpPr>
        <p:spPr>
          <a:xfrm rot="19800000">
            <a:off x="423019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3" name="Oval 202"/>
          <p:cNvSpPr/>
          <p:nvPr/>
        </p:nvSpPr>
        <p:spPr>
          <a:xfrm rot="19800000">
            <a:off x="40223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4" name="Oval 203"/>
          <p:cNvSpPr/>
          <p:nvPr/>
        </p:nvSpPr>
        <p:spPr>
          <a:xfrm rot="19800000">
            <a:off x="4506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5" name="Oval 204"/>
          <p:cNvSpPr/>
          <p:nvPr/>
        </p:nvSpPr>
        <p:spPr>
          <a:xfrm rot="19800000">
            <a:off x="44789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6" name="Oval 205"/>
          <p:cNvSpPr/>
          <p:nvPr/>
        </p:nvSpPr>
        <p:spPr>
          <a:xfrm>
            <a:off x="3963218"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07" name="Oval 206"/>
          <p:cNvSpPr/>
          <p:nvPr/>
        </p:nvSpPr>
        <p:spPr>
          <a:xfrm>
            <a:off x="3717718"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8" name="Oval 207"/>
          <p:cNvSpPr/>
          <p:nvPr/>
        </p:nvSpPr>
        <p:spPr>
          <a:xfrm>
            <a:off x="2992051"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09" name="TextBox 208"/>
          <p:cNvSpPr txBox="1"/>
          <p:nvPr/>
        </p:nvSpPr>
        <p:spPr>
          <a:xfrm>
            <a:off x="2052932" y="2530383"/>
            <a:ext cx="2538772" cy="707886"/>
          </a:xfrm>
          <a:prstGeom prst="rect">
            <a:avLst/>
          </a:prstGeom>
          <a:noFill/>
        </p:spPr>
        <p:txBody>
          <a:bodyPr wrap="none" rtlCol="0">
            <a:spAutoFit/>
          </a:bodyPr>
          <a:lstStyle/>
          <a:p>
            <a:pPr algn="ctr"/>
            <a:r>
              <a:rPr lang="en-US" sz="2000" dirty="0"/>
              <a:t>path-space </a:t>
            </a:r>
            <a:r>
              <a:rPr lang="en-US" sz="2000" dirty="0">
                <a:solidFill>
                  <a:srgbClr val="FFFF00"/>
                </a:solidFill>
              </a:rPr>
              <a:t>integration</a:t>
            </a:r>
          </a:p>
          <a:p>
            <a:pPr algn="ctr"/>
            <a:r>
              <a:rPr lang="en-US" sz="2000" dirty="0"/>
              <a:t> (projection)</a:t>
            </a:r>
            <a:endParaRPr lang="en-GB" sz="2000" dirty="0"/>
          </a:p>
        </p:txBody>
      </p:sp>
      <p:sp>
        <p:nvSpPr>
          <p:cNvPr id="210" name="Down Arrow 209"/>
          <p:cNvSpPr/>
          <p:nvPr/>
        </p:nvSpPr>
        <p:spPr>
          <a:xfrm>
            <a:off x="3188946" y="3174422"/>
            <a:ext cx="369636" cy="1619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11" name="Straight Arrow Connector 210"/>
          <p:cNvCxnSpPr/>
          <p:nvPr/>
        </p:nvCxnSpPr>
        <p:spPr>
          <a:xfrm flipV="1">
            <a:off x="7427439"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7427440"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8032825" y="4939369"/>
            <a:ext cx="1845057" cy="400110"/>
          </a:xfrm>
          <a:prstGeom prst="rect">
            <a:avLst/>
          </a:prstGeom>
          <a:noFill/>
        </p:spPr>
        <p:txBody>
          <a:bodyPr wrap="none" rtlCol="0">
            <a:spAutoFit/>
          </a:bodyPr>
          <a:lstStyle/>
          <a:p>
            <a:r>
              <a:rPr lang="en-US" sz="2000" dirty="0"/>
              <a:t>pixels on sensor</a:t>
            </a:r>
            <a:endParaRPr lang="en-GB" sz="2000" dirty="0"/>
          </a:p>
        </p:txBody>
      </p:sp>
      <p:sp>
        <p:nvSpPr>
          <p:cNvPr id="214" name="Oval 213"/>
          <p:cNvSpPr/>
          <p:nvPr/>
        </p:nvSpPr>
        <p:spPr>
          <a:xfrm>
            <a:off x="772369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5" name="Oval 214"/>
          <p:cNvSpPr/>
          <p:nvPr/>
        </p:nvSpPr>
        <p:spPr>
          <a:xfrm>
            <a:off x="832359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6" name="Oval 215"/>
          <p:cNvSpPr/>
          <p:nvPr/>
        </p:nvSpPr>
        <p:spPr>
          <a:xfrm>
            <a:off x="80647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7" name="Oval 216"/>
          <p:cNvSpPr/>
          <p:nvPr/>
        </p:nvSpPr>
        <p:spPr>
          <a:xfrm>
            <a:off x="910102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8" name="Oval 217"/>
          <p:cNvSpPr/>
          <p:nvPr/>
        </p:nvSpPr>
        <p:spPr>
          <a:xfrm>
            <a:off x="8732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9" name="Oval 218"/>
          <p:cNvSpPr/>
          <p:nvPr/>
        </p:nvSpPr>
        <p:spPr>
          <a:xfrm>
            <a:off x="803936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0" name="Oval 219"/>
          <p:cNvSpPr/>
          <p:nvPr/>
        </p:nvSpPr>
        <p:spPr>
          <a:xfrm>
            <a:off x="7755065"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1" name="Oval 220"/>
          <p:cNvSpPr/>
          <p:nvPr/>
        </p:nvSpPr>
        <p:spPr>
          <a:xfrm>
            <a:off x="855189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2" name="Oval 221"/>
          <p:cNvSpPr/>
          <p:nvPr/>
        </p:nvSpPr>
        <p:spPr>
          <a:xfrm>
            <a:off x="8441139"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3" name="Oval 222"/>
          <p:cNvSpPr/>
          <p:nvPr/>
        </p:nvSpPr>
        <p:spPr>
          <a:xfrm rot="19800000">
            <a:off x="808318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4" name="Oval 223"/>
          <p:cNvSpPr/>
          <p:nvPr/>
        </p:nvSpPr>
        <p:spPr>
          <a:xfrm rot="19800000">
            <a:off x="86856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5" name="Oval 224"/>
          <p:cNvSpPr/>
          <p:nvPr/>
        </p:nvSpPr>
        <p:spPr>
          <a:xfrm rot="19800000">
            <a:off x="9436245"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6" name="Oval 225"/>
          <p:cNvSpPr/>
          <p:nvPr/>
        </p:nvSpPr>
        <p:spPr>
          <a:xfrm rot="19800000">
            <a:off x="910882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7" name="Oval 226"/>
          <p:cNvSpPr/>
          <p:nvPr/>
        </p:nvSpPr>
        <p:spPr>
          <a:xfrm rot="19800000">
            <a:off x="8377923"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8" name="Oval 227"/>
          <p:cNvSpPr/>
          <p:nvPr/>
        </p:nvSpPr>
        <p:spPr>
          <a:xfrm rot="19800000">
            <a:off x="811455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9" name="Oval 228"/>
          <p:cNvSpPr/>
          <p:nvPr/>
        </p:nvSpPr>
        <p:spPr>
          <a:xfrm rot="19800000">
            <a:off x="8911377"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0" name="Oval 229"/>
          <p:cNvSpPr/>
          <p:nvPr/>
        </p:nvSpPr>
        <p:spPr>
          <a:xfrm rot="19800000">
            <a:off x="880062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1" name="Oval 230"/>
          <p:cNvSpPr/>
          <p:nvPr/>
        </p:nvSpPr>
        <p:spPr>
          <a:xfrm rot="1800000">
            <a:off x="7589951"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2" name="Oval 231"/>
          <p:cNvSpPr/>
          <p:nvPr/>
        </p:nvSpPr>
        <p:spPr>
          <a:xfrm rot="1800000">
            <a:off x="818984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3" name="Oval 232"/>
          <p:cNvSpPr/>
          <p:nvPr/>
        </p:nvSpPr>
        <p:spPr>
          <a:xfrm rot="1800000">
            <a:off x="793098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4" name="Oval 233"/>
          <p:cNvSpPr/>
          <p:nvPr/>
        </p:nvSpPr>
        <p:spPr>
          <a:xfrm rot="1800000">
            <a:off x="896727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5" name="Oval 234"/>
          <p:cNvSpPr/>
          <p:nvPr/>
        </p:nvSpPr>
        <p:spPr>
          <a:xfrm rot="1800000">
            <a:off x="85989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6" name="Oval 235"/>
          <p:cNvSpPr/>
          <p:nvPr/>
        </p:nvSpPr>
        <p:spPr>
          <a:xfrm rot="1800000">
            <a:off x="790561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7" name="Oval 236"/>
          <p:cNvSpPr/>
          <p:nvPr/>
        </p:nvSpPr>
        <p:spPr>
          <a:xfrm rot="1800000">
            <a:off x="762131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8" name="Oval 237"/>
          <p:cNvSpPr/>
          <p:nvPr/>
        </p:nvSpPr>
        <p:spPr>
          <a:xfrm rot="1800000">
            <a:off x="8458215"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9" name="Oval 238"/>
          <p:cNvSpPr/>
          <p:nvPr/>
        </p:nvSpPr>
        <p:spPr>
          <a:xfrm rot="1800000">
            <a:off x="830485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0" name="Oval 239"/>
          <p:cNvSpPr/>
          <p:nvPr/>
        </p:nvSpPr>
        <p:spPr>
          <a:xfrm rot="900000">
            <a:off x="890387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1" name="Oval 240"/>
          <p:cNvSpPr/>
          <p:nvPr/>
        </p:nvSpPr>
        <p:spPr>
          <a:xfrm rot="900000">
            <a:off x="9519330"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2" name="Oval 241"/>
          <p:cNvSpPr/>
          <p:nvPr/>
        </p:nvSpPr>
        <p:spPr>
          <a:xfrm rot="900000">
            <a:off x="926157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3" name="Oval 242"/>
          <p:cNvSpPr/>
          <p:nvPr/>
        </p:nvSpPr>
        <p:spPr>
          <a:xfrm rot="900000">
            <a:off x="10207820"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4" name="Oval 243"/>
          <p:cNvSpPr/>
          <p:nvPr/>
        </p:nvSpPr>
        <p:spPr>
          <a:xfrm rot="900000">
            <a:off x="9902177"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5" name="Oval 244"/>
          <p:cNvSpPr/>
          <p:nvPr/>
        </p:nvSpPr>
        <p:spPr>
          <a:xfrm rot="900000">
            <a:off x="923621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6" name="Oval 245"/>
          <p:cNvSpPr/>
          <p:nvPr/>
        </p:nvSpPr>
        <p:spPr>
          <a:xfrm rot="900000">
            <a:off x="8951916"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7" name="Oval 246"/>
          <p:cNvSpPr/>
          <p:nvPr/>
        </p:nvSpPr>
        <p:spPr>
          <a:xfrm rot="900000">
            <a:off x="9745089"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8" name="Oval 247"/>
          <p:cNvSpPr/>
          <p:nvPr/>
        </p:nvSpPr>
        <p:spPr>
          <a:xfrm rot="900000">
            <a:off x="963433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9" name="Oval 248"/>
          <p:cNvSpPr/>
          <p:nvPr/>
        </p:nvSpPr>
        <p:spPr>
          <a:xfrm rot="19800000">
            <a:off x="929363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0" name="Oval 249"/>
          <p:cNvSpPr/>
          <p:nvPr/>
        </p:nvSpPr>
        <p:spPr>
          <a:xfrm rot="19800000">
            <a:off x="973368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1" name="Oval 250"/>
          <p:cNvSpPr/>
          <p:nvPr/>
        </p:nvSpPr>
        <p:spPr>
          <a:xfrm rot="19800000">
            <a:off x="983469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2" name="Oval 251"/>
          <p:cNvSpPr/>
          <p:nvPr/>
        </p:nvSpPr>
        <p:spPr>
          <a:xfrm rot="19800000">
            <a:off x="962683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3" name="Oval 252"/>
          <p:cNvSpPr/>
          <p:nvPr/>
        </p:nvSpPr>
        <p:spPr>
          <a:xfrm rot="19800000">
            <a:off x="10077183"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4" name="Oval 253"/>
          <p:cNvSpPr/>
          <p:nvPr/>
        </p:nvSpPr>
        <p:spPr>
          <a:xfrm rot="19800000">
            <a:off x="10022802"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5" name="Oval 254"/>
          <p:cNvSpPr/>
          <p:nvPr/>
        </p:nvSpPr>
        <p:spPr>
          <a:xfrm>
            <a:off x="9567721"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56" name="Oval 255"/>
          <p:cNvSpPr/>
          <p:nvPr/>
        </p:nvSpPr>
        <p:spPr>
          <a:xfrm>
            <a:off x="9323338"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7" name="Oval 256"/>
          <p:cNvSpPr/>
          <p:nvPr/>
        </p:nvSpPr>
        <p:spPr>
          <a:xfrm>
            <a:off x="8580994"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58" name="TextBox 257"/>
          <p:cNvSpPr txBox="1"/>
          <p:nvPr/>
        </p:nvSpPr>
        <p:spPr>
          <a:xfrm>
            <a:off x="8176114" y="3203297"/>
            <a:ext cx="2373983" cy="707886"/>
          </a:xfrm>
          <a:prstGeom prst="rect">
            <a:avLst/>
          </a:prstGeom>
          <a:noFill/>
        </p:spPr>
        <p:txBody>
          <a:bodyPr wrap="none" rtlCol="0">
            <a:spAutoFit/>
          </a:bodyPr>
          <a:lstStyle/>
          <a:p>
            <a:r>
              <a:rPr lang="en-US" sz="2000" dirty="0">
                <a:solidFill>
                  <a:srgbClr val="FFFF00"/>
                </a:solidFill>
              </a:rPr>
              <a:t>reconstruction</a:t>
            </a:r>
            <a:r>
              <a:rPr lang="en-US" sz="2000" dirty="0"/>
              <a:t> using </a:t>
            </a:r>
          </a:p>
          <a:p>
            <a:r>
              <a:rPr lang="en-US" sz="2000" dirty="0"/>
              <a:t>integrated radiance</a:t>
            </a:r>
            <a:endParaRPr lang="en-GB" sz="2000" dirty="0"/>
          </a:p>
        </p:txBody>
      </p:sp>
      <p:sp>
        <p:nvSpPr>
          <p:cNvPr id="259" name="Oval 258"/>
          <p:cNvSpPr/>
          <p:nvPr/>
        </p:nvSpPr>
        <p:spPr>
          <a:xfrm rot="19800000">
            <a:off x="8391476"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0" name="TextBox 259"/>
          <p:cNvSpPr txBox="1"/>
          <p:nvPr/>
        </p:nvSpPr>
        <p:spPr>
          <a:xfrm rot="16200000">
            <a:off x="5860715" y="3197494"/>
            <a:ext cx="2709691" cy="400110"/>
          </a:xfrm>
          <a:prstGeom prst="rect">
            <a:avLst/>
          </a:prstGeom>
          <a:noFill/>
        </p:spPr>
        <p:txBody>
          <a:bodyPr wrap="square" rtlCol="0">
            <a:spAutoFit/>
          </a:bodyPr>
          <a:lstStyle/>
          <a:p>
            <a:r>
              <a:rPr lang="en-US" sz="2000" dirty="0"/>
              <a:t>pixel value (radiance)</a:t>
            </a:r>
            <a:endParaRPr lang="en-GB" sz="2000" dirty="0"/>
          </a:p>
        </p:txBody>
      </p:sp>
      <p:sp>
        <p:nvSpPr>
          <p:cNvPr id="261" name="Freeform 260"/>
          <p:cNvSpPr/>
          <p:nvPr/>
        </p:nvSpPr>
        <p:spPr>
          <a:xfrm>
            <a:off x="7654331"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3" name="Title 1"/>
          <p:cNvSpPr>
            <a:spLocks noGrp="1"/>
          </p:cNvSpPr>
          <p:nvPr>
            <p:ph type="title"/>
          </p:nvPr>
        </p:nvSpPr>
        <p:spPr/>
        <p:txBody>
          <a:bodyPr>
            <a:normAutofit/>
          </a:bodyPr>
          <a:lstStyle/>
          <a:p>
            <a:r>
              <a:rPr lang="en-US" dirty="0"/>
              <a:t>Rendering = integration + reconstruction</a:t>
            </a:r>
            <a:endParaRPr lang="en-GB" dirty="0"/>
          </a:p>
        </p:txBody>
      </p:sp>
    </p:spTree>
    <p:extLst>
      <p:ext uri="{BB962C8B-B14F-4D97-AF65-F5344CB8AC3E}">
        <p14:creationId xmlns:p14="http://schemas.microsoft.com/office/powerpoint/2010/main" val="203108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Frequency analysis of </a:t>
            </a:r>
            <a:r>
              <a:rPr lang="en-GB" dirty="0" err="1"/>
              <a:t>lightfields</a:t>
            </a:r>
            <a:r>
              <a:rPr lang="en-GB" dirty="0"/>
              <a:t> in rendering</a:t>
            </a:r>
          </a:p>
        </p:txBody>
      </p:sp>
      <p:sp>
        <p:nvSpPr>
          <p:cNvPr id="5" name="Oval 4"/>
          <p:cNvSpPr/>
          <p:nvPr/>
        </p:nvSpPr>
        <p:spPr>
          <a:xfrm rot="1195875">
            <a:off x="5267030" y="3016627"/>
            <a:ext cx="369071" cy="1307501"/>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2921628" y="2341448"/>
            <a:ext cx="2780249" cy="2506078"/>
            <a:chOff x="4501928" y="1932674"/>
            <a:chExt cx="3706998" cy="3341437"/>
          </a:xfrm>
          <a:solidFill>
            <a:schemeClr val="bg1">
              <a:lumMod val="85000"/>
              <a:lumOff val="15000"/>
            </a:schemeClr>
          </a:solidFill>
        </p:grpSpPr>
        <p:sp>
          <p:nvSpPr>
            <p:cNvPr id="7" name="Oval 6"/>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 name="Oval 16"/>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 name="Oval 17"/>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 name="Oval 18"/>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 name="Oval 22"/>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 name="Oval 23"/>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 name="Oval 24"/>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7" name="Oval 26"/>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8" name="Oval 27"/>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2" name="Oval 41"/>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3" name="Oval 42"/>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5" name="Oval 44"/>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6" name="Oval 45"/>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7" name="Oval 46"/>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8" name="Oval 47"/>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0" name="Oval 49"/>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1" name="Oval 50"/>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cxnSp>
        <p:nvCxnSpPr>
          <p:cNvPr id="52" name="Straight Arrow Connector 51"/>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1163273" y="3387180"/>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5" name="TextBox 54"/>
          <p:cNvSpPr txBox="1"/>
          <p:nvPr/>
        </p:nvSpPr>
        <p:spPr>
          <a:xfrm>
            <a:off x="3396403" y="492669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6" name="Oval 55"/>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7" name="Oval 56"/>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8" name="Oval 57"/>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9" name="Oval 58"/>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0" name="Oval 59"/>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1" name="Oval 60"/>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2" name="Oval 61"/>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3" name="Oval 62"/>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4" name="Oval 63"/>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5" name="Oval 64"/>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6" name="Oval 65"/>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7" name="Oval 66"/>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8" name="Oval 67"/>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9" name="Oval 68"/>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0" name="Oval 69"/>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1" name="Oval 70"/>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2" name="Oval 71"/>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3" name="Oval 72"/>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4" name="Oval 73"/>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5" name="Oval 74"/>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6" name="Oval 75"/>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7" name="Oval 76"/>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8" name="Oval 77"/>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9" name="Oval 78"/>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0" name="Oval 79"/>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1" name="Oval 80"/>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2" name="Oval 81"/>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3" name="Oval 82"/>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4" name="Oval 83"/>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5" name="Oval 84"/>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6" name="Oval 85"/>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7" name="Oval 86"/>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8" name="Oval 87"/>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9" name="Oval 88"/>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0" name="Oval 89"/>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1" name="Oval 90"/>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2" name="Oval 91"/>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3" name="Oval 92"/>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4" name="Oval 93"/>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5" name="Oval 94"/>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6" name="Oval 95"/>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7" name="Oval 96"/>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Oval 97"/>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9" name="Oval 98"/>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0" name="Oval 99"/>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1" name="TextBox 100"/>
          <p:cNvSpPr txBox="1"/>
          <p:nvPr/>
        </p:nvSpPr>
        <p:spPr>
          <a:xfrm>
            <a:off x="3127760" y="2530383"/>
            <a:ext cx="230146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path-space integration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 (projection)</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2"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103" name="Straight Arrow Connector 102"/>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271599" y="4939369"/>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6" name="Oval 105"/>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7" name="Oval 106"/>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8" name="Oval 107"/>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9" name="Oval 108"/>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0" name="Oval 109"/>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1" name="Oval 110"/>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2" name="Oval 111"/>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3" name="Oval 112"/>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4" name="Oval 113"/>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5" name="Oval 114"/>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6" name="Oval 115"/>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7" name="Oval 116"/>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8" name="Oval 117"/>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9" name="Oval 118"/>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0" name="Oval 119"/>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1" name="Oval 120"/>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3" name="Oval 122"/>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9" name="Oval 128"/>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0" name="Oval 129"/>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1" name="Oval 130"/>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2" name="Oval 131"/>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3" name="Oval 132"/>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4" name="Oval 133"/>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5" name="Oval 134"/>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6" name="Oval 135"/>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7" name="Oval 136"/>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8" name="Oval 137"/>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9" name="Oval 138"/>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0" name="Oval 139"/>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1" name="Oval 140"/>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2" name="Oval 141"/>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3" name="Oval 142"/>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4" name="Oval 143"/>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5" name="Oval 144"/>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6" name="Oval 145"/>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8" name="Oval 147"/>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9" name="Oval 148"/>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0" name="TextBox 149"/>
          <p:cNvSpPr txBox="1"/>
          <p:nvPr/>
        </p:nvSpPr>
        <p:spPr>
          <a:xfrm>
            <a:off x="6872472" y="3494629"/>
            <a:ext cx="2011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integrated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1" name="Oval 150"/>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2" name="TextBox 151"/>
          <p:cNvSpPr txBox="1"/>
          <p:nvPr/>
        </p:nvSpPr>
        <p:spPr>
          <a:xfrm rot="16200000">
            <a:off x="5118058" y="3212883"/>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 value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3"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4" name="Oval 153"/>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5" name="TextBox 154"/>
          <p:cNvSpPr txBox="1"/>
          <p:nvPr/>
        </p:nvSpPr>
        <p:spPr>
          <a:xfrm>
            <a:off x="4648598" y="4100252"/>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156" name="TextBox 155"/>
          <p:cNvSpPr txBox="1"/>
          <p:nvPr/>
        </p:nvSpPr>
        <p:spPr>
          <a:xfrm>
            <a:off x="6785722" y="4456892"/>
            <a:ext cx="3221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use in regression</a:t>
            </a:r>
            <a:r>
              <a:rPr kumimoji="0" lang="en-GB" sz="1800" b="0" i="0" u="none" strike="noStrike" kern="0" cap="none" spc="0" normalizeH="0" baseline="0" noProof="0" dirty="0">
                <a:ln>
                  <a:noFill/>
                </a:ln>
                <a:solidFill>
                  <a:sysClr val="windowText" lastClr="000000"/>
                </a:solidFill>
                <a:effectLst/>
                <a:uLnTx/>
                <a:uFillTx/>
              </a:rPr>
              <a:t>/reconstruction</a:t>
            </a: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Oval 156"/>
          <p:cNvSpPr/>
          <p:nvPr/>
        </p:nvSpPr>
        <p:spPr>
          <a:xfrm rot="5029678">
            <a:off x="9084731" y="3798339"/>
            <a:ext cx="369071" cy="523227"/>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8" name="TextBox 157"/>
          <p:cNvSpPr txBox="1"/>
          <p:nvPr/>
        </p:nvSpPr>
        <p:spPr>
          <a:xfrm>
            <a:off x="3574032" y="1721576"/>
            <a:ext cx="27142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local variation of integrand</a:t>
            </a:r>
            <a:endParaRPr kumimoji="0" lang="en-GB" sz="1800" b="0" i="0" u="none" strike="noStrike" kern="0" cap="none" spc="0" normalizeH="0" baseline="0" noProof="0" dirty="0">
              <a:ln>
                <a:noFill/>
              </a:ln>
              <a:solidFill>
                <a:srgbClr val="FFFF00"/>
              </a:solidFill>
              <a:effectLst/>
              <a:uLnTx/>
              <a:uFillTx/>
            </a:endParaRPr>
          </a:p>
        </p:txBody>
      </p:sp>
      <p:sp>
        <p:nvSpPr>
          <p:cNvPr id="159" name="TextBox 158"/>
          <p:cNvSpPr txBox="1"/>
          <p:nvPr/>
        </p:nvSpPr>
        <p:spPr>
          <a:xfrm>
            <a:off x="7610640" y="1673371"/>
            <a:ext cx="206338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reconstruction filter</a:t>
            </a:r>
            <a:endParaRPr kumimoji="0" lang="en-GB" sz="1800" b="0" i="0" u="none" strike="noStrike" kern="0" cap="none" spc="0" normalizeH="0" baseline="0" noProof="0" dirty="0">
              <a:ln>
                <a:noFill/>
              </a:ln>
              <a:solidFill>
                <a:srgbClr val="FFFF00"/>
              </a:solidFill>
              <a:effectLst/>
              <a:uLnTx/>
              <a:uFillTx/>
            </a:endParaRPr>
          </a:p>
        </p:txBody>
      </p:sp>
      <p:cxnSp>
        <p:nvCxnSpPr>
          <p:cNvPr id="4" name="Straight Connector 3"/>
          <p:cNvCxnSpPr/>
          <p:nvPr/>
        </p:nvCxnSpPr>
        <p:spPr>
          <a:xfrm flipH="1">
            <a:off x="5657544" y="2090908"/>
            <a:ext cx="311157" cy="109971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9225972" y="2122122"/>
            <a:ext cx="9946" cy="16892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126776" y="4898259"/>
            <a:ext cx="2709396" cy="175432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65000"/>
                  </a:schemeClr>
                </a:solidFill>
              </a:rPr>
              <a:t>Ramamoorthi</a:t>
            </a:r>
            <a:r>
              <a:rPr lang="en-US" kern="0" dirty="0">
                <a:solidFill>
                  <a:schemeClr val="tx1">
                    <a:lumMod val="65000"/>
                  </a:schemeClr>
                </a:solidFill>
              </a:rPr>
              <a:t> et al. 04]</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65000"/>
                  </a:schemeClr>
                </a:solidFill>
              </a:rPr>
              <a:t>[</a:t>
            </a:r>
            <a:r>
              <a:rPr lang="en-US" kern="0" dirty="0">
                <a:solidFill>
                  <a:schemeClr val="tx1">
                    <a:lumMod val="95000"/>
                  </a:schemeClr>
                </a:solidFill>
              </a:rPr>
              <a:t>Durand et al. 05]</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Soler</a:t>
            </a:r>
            <a:r>
              <a:rPr lang="en-US" kern="0" dirty="0">
                <a:solidFill>
                  <a:schemeClr val="tx1">
                    <a:lumMod val="75000"/>
                  </a:schemeClr>
                </a:solidFill>
              </a:rPr>
              <a:t> et al. 2009]</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Overbeck</a:t>
            </a:r>
            <a:r>
              <a:rPr lang="en-US" kern="0" dirty="0">
                <a:solidFill>
                  <a:schemeClr val="tx1">
                    <a:lumMod val="75000"/>
                  </a:schemeClr>
                </a:solidFill>
              </a:rPr>
              <a:t> et al. 2009]</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[Egan et al. 2009, 2011]</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Ramamoorthi</a:t>
            </a:r>
            <a:r>
              <a:rPr lang="en-US" kern="0" dirty="0">
                <a:solidFill>
                  <a:schemeClr val="tx1">
                    <a:lumMod val="75000"/>
                  </a:schemeClr>
                </a:solidFill>
              </a:rPr>
              <a:t> et al. 2012] </a:t>
            </a:r>
            <a:endParaRPr kumimoji="0" lang="en-GB" sz="1800" b="0" i="0" u="none" strike="noStrike" kern="0" cap="none" spc="0" normalizeH="0" baseline="0" noProof="0" dirty="0">
              <a:ln>
                <a:noFill/>
              </a:ln>
              <a:solidFill>
                <a:schemeClr val="tx1">
                  <a:lumMod val="75000"/>
                </a:schemeClr>
              </a:solidFill>
              <a:effectLst/>
              <a:uLnTx/>
              <a:uFillTx/>
            </a:endParaRPr>
          </a:p>
        </p:txBody>
      </p:sp>
    </p:spTree>
    <p:extLst>
      <p:ext uri="{BB962C8B-B14F-4D97-AF65-F5344CB8AC3E}">
        <p14:creationId xmlns:p14="http://schemas.microsoft.com/office/powerpoint/2010/main" val="900807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TextBox 257"/>
          <p:cNvSpPr txBox="1"/>
          <p:nvPr/>
        </p:nvSpPr>
        <p:spPr>
          <a:xfrm>
            <a:off x="7957500" y="515053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59" name="TextBox 258"/>
          <p:cNvSpPr txBox="1"/>
          <p:nvPr/>
        </p:nvSpPr>
        <p:spPr>
          <a:xfrm>
            <a:off x="513754" y="5237856"/>
            <a:ext cx="2416046"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Ramamoorthy</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
        <p:nvSpPr>
          <p:cNvPr id="260" name="Rectangle 259"/>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485371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5" name="TextBox 254"/>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68671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539879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Rectangle 9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99" name="TextBox 98"/>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46250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99" name="Rectangle 98"/>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267684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Rendering = integration + reconstruction</a:t>
            </a:r>
            <a:endParaRPr lang="en-GB" dirty="0"/>
          </a:p>
        </p:txBody>
      </p:sp>
      <p:pic>
        <p:nvPicPr>
          <p:cNvPr id="4" name="Picture 2"/>
          <p:cNvPicPr>
            <a:picLocks noChangeAspect="1" noChangeArrowheads="1"/>
          </p:cNvPicPr>
          <p:nvPr/>
        </p:nvPicPr>
        <p:blipFill>
          <a:blip r:embed="rId2"/>
          <a:srcRect/>
          <a:stretch>
            <a:fillRect/>
          </a:stretch>
        </p:blipFill>
        <p:spPr bwMode="auto">
          <a:xfrm>
            <a:off x="4876800" y="2209800"/>
            <a:ext cx="2438400" cy="2438400"/>
          </a:xfrm>
          <a:prstGeom prst="rect">
            <a:avLst/>
          </a:prstGeom>
          <a:noFill/>
          <a:ln w="9525">
            <a:noFill/>
            <a:miter lim="800000"/>
            <a:headEnd/>
            <a:tailEnd/>
          </a:ln>
          <a:effectLst/>
        </p:spPr>
      </p:pic>
      <p:sp>
        <p:nvSpPr>
          <p:cNvPr id="5" name="TextBox 4"/>
          <p:cNvSpPr txBox="1"/>
          <p:nvPr/>
        </p:nvSpPr>
        <p:spPr>
          <a:xfrm>
            <a:off x="6696195" y="2600262"/>
            <a:ext cx="2577950"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out of focus</a:t>
            </a:r>
            <a:endParaRPr kumimoji="0" lang="en-GB" sz="2000" b="0" i="0" u="none" strike="noStrike" kern="0" cap="none" spc="0" normalizeH="0" baseline="0" noProof="0" dirty="0">
              <a:ln>
                <a:noFill/>
              </a:ln>
              <a:solidFill>
                <a:srgbClr val="FFFF00"/>
              </a:solidFill>
              <a:effectLst/>
              <a:uLnTx/>
              <a:uFillTx/>
            </a:endParaRPr>
          </a:p>
        </p:txBody>
      </p:sp>
      <p:sp>
        <p:nvSpPr>
          <p:cNvPr id="6" name="TextBox 5"/>
          <p:cNvSpPr txBox="1"/>
          <p:nvPr/>
        </p:nvSpPr>
        <p:spPr>
          <a:xfrm>
            <a:off x="3011092" y="2571744"/>
            <a:ext cx="2329484"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in motion</a:t>
            </a:r>
            <a:endParaRPr kumimoji="0" lang="en-GB" sz="2000" b="0" i="0" u="none" strike="noStrike" kern="0" cap="none" spc="0" normalizeH="0" baseline="0" noProof="0" dirty="0">
              <a:ln>
                <a:noFill/>
              </a:ln>
              <a:solidFill>
                <a:srgbClr val="FFFF00"/>
              </a:solidFill>
              <a:effectLst/>
              <a:uLnTx/>
              <a:uFillTx/>
            </a:endParaRPr>
          </a:p>
        </p:txBody>
      </p:sp>
      <p:sp>
        <p:nvSpPr>
          <p:cNvPr id="7" name="Rectangle 6"/>
          <p:cNvSpPr/>
          <p:nvPr/>
        </p:nvSpPr>
        <p:spPr>
          <a:xfrm>
            <a:off x="6310314" y="3857628"/>
            <a:ext cx="142876" cy="14287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endParaRPr>
          </a:p>
        </p:txBody>
      </p:sp>
      <p:pic>
        <p:nvPicPr>
          <p:cNvPr id="8"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167703" y="3549905"/>
            <a:ext cx="357190" cy="807790"/>
          </a:xfrm>
          <a:prstGeom prst="rect">
            <a:avLst/>
          </a:prstGeom>
          <a:noFill/>
          <a:ln w="9525">
            <a:noFill/>
            <a:miter lim="800000"/>
            <a:headEnd/>
            <a:tailEnd/>
          </a:ln>
          <a:effectLst/>
        </p:spPr>
      </p:pic>
      <p:pic>
        <p:nvPicPr>
          <p:cNvPr id="9"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310579" y="3549905"/>
            <a:ext cx="357190" cy="807790"/>
          </a:xfrm>
          <a:prstGeom prst="rect">
            <a:avLst/>
          </a:prstGeom>
          <a:noFill/>
          <a:ln w="9525">
            <a:noFill/>
            <a:miter lim="800000"/>
            <a:headEnd/>
            <a:tailEnd/>
          </a:ln>
          <a:effectLst/>
        </p:spPr>
      </p:pic>
      <p:pic>
        <p:nvPicPr>
          <p:cNvPr id="10"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11"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596331" y="3549905"/>
            <a:ext cx="357190" cy="807790"/>
          </a:xfrm>
          <a:prstGeom prst="rect">
            <a:avLst/>
          </a:prstGeom>
          <a:noFill/>
          <a:ln w="9525">
            <a:noFill/>
            <a:miter lim="800000"/>
            <a:headEnd/>
            <a:tailEnd/>
          </a:ln>
          <a:effectLst/>
        </p:spPr>
      </p:pic>
      <p:cxnSp>
        <p:nvCxnSpPr>
          <p:cNvPr id="12" name="Straight Connector 11"/>
          <p:cNvCxnSpPr/>
          <p:nvPr/>
        </p:nvCxnSpPr>
        <p:spPr>
          <a:xfrm rot="5400000" flipH="1" flipV="1">
            <a:off x="7310447" y="2999577"/>
            <a:ext cx="1588" cy="1857388"/>
          </a:xfrm>
          <a:prstGeom prst="line">
            <a:avLst/>
          </a:prstGeom>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8739206" y="3714752"/>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95000"/>
                  </a:prstClr>
                </a:solidFill>
                <a:effectLst/>
                <a:uLnTx/>
                <a:uFillTx/>
              </a:rPr>
              <a:t>…</a:t>
            </a:r>
            <a:endParaRPr kumimoji="0" lang="en-GB" sz="2000" b="0" i="0" u="none" strike="noStrike" kern="0" cap="none" spc="0" normalizeH="0" baseline="0" noProof="0" dirty="0">
              <a:ln>
                <a:noFill/>
              </a:ln>
              <a:solidFill>
                <a:prstClr val="black">
                  <a:lumMod val="95000"/>
                </a:prstClr>
              </a:solidFill>
              <a:effectLst/>
              <a:uLnTx/>
              <a:uFillTx/>
            </a:endParaRPr>
          </a:p>
        </p:txBody>
      </p:sp>
      <p:sp>
        <p:nvSpPr>
          <p:cNvPr id="14" name="TextBox 13"/>
          <p:cNvSpPr txBox="1"/>
          <p:nvPr/>
        </p:nvSpPr>
        <p:spPr>
          <a:xfrm>
            <a:off x="5961647" y="3929066"/>
            <a:ext cx="1026243" cy="707886"/>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image </a:t>
            </a:r>
          </a:p>
          <a:p>
            <a:pPr marL="0" marR="0" lvl="0" indent="0" defTabSz="914378" eaLnBrk="1" fontAlgn="auto" latinLnBrk="0" hangingPunct="1">
              <a:lnSpc>
                <a:spcPct val="100000"/>
              </a:lnSpc>
              <a:spcBef>
                <a:spcPts val="0"/>
              </a:spcBef>
              <a:spcAft>
                <a:spcPts val="0"/>
              </a:spcAft>
              <a:buClrTx/>
              <a:buSzTx/>
              <a:buFontTx/>
              <a:buNone/>
              <a:tabLst/>
              <a:defRPr/>
            </a:pPr>
            <a:r>
              <a:rPr lang="en-US" sz="2000" kern="0" dirty="0">
                <a:solidFill>
                  <a:srgbClr val="FFFF00"/>
                </a:solidFill>
              </a:rPr>
              <a:t>location</a:t>
            </a:r>
            <a:endParaRPr kumimoji="0" lang="en-GB" sz="2000" b="0" i="0" u="none" strike="noStrike" kern="0" cap="none" spc="0" normalizeH="0" baseline="0" noProof="0" dirty="0">
              <a:ln>
                <a:noFill/>
              </a:ln>
              <a:solidFill>
                <a:srgbClr val="FFFF00"/>
              </a:solidFill>
              <a:effectLst/>
              <a:uLnTx/>
              <a:uFillTx/>
            </a:endParaRPr>
          </a:p>
        </p:txBody>
      </p:sp>
      <p:sp>
        <p:nvSpPr>
          <p:cNvPr id="15" name="TextBox 14"/>
          <p:cNvSpPr txBox="1"/>
          <p:nvPr/>
        </p:nvSpPr>
        <p:spPr>
          <a:xfrm>
            <a:off x="7667638" y="4286256"/>
            <a:ext cx="210506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multi-dim integral</a:t>
            </a:r>
            <a:endParaRPr kumimoji="0" lang="en-GB" sz="2000" b="0" i="0" u="none" strike="noStrike" kern="0" cap="none" spc="0" normalizeH="0" baseline="0" noProof="0" dirty="0">
              <a:ln>
                <a:noFill/>
              </a:ln>
              <a:solidFill>
                <a:srgbClr val="FFFF00"/>
              </a:solidFill>
              <a:effectLst/>
              <a:uLnTx/>
              <a:uFillTx/>
            </a:endParaRPr>
          </a:p>
        </p:txBody>
      </p:sp>
      <p:sp>
        <p:nvSpPr>
          <p:cNvPr id="28" name="TextBox 27"/>
          <p:cNvSpPr txBox="1"/>
          <p:nvPr/>
        </p:nvSpPr>
        <p:spPr>
          <a:xfrm>
            <a:off x="1666992" y="5100592"/>
            <a:ext cx="6771405"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Domain: shutter time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aperture area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1</a:t>
            </a:r>
            <a:r>
              <a:rPr kumimoji="0" lang="en-US" sz="2000" b="0" i="0" u="none" strike="noStrike" kern="0" cap="none" spc="0" normalizeH="0" baseline="30000" noProof="0" dirty="0">
                <a:ln>
                  <a:noFill/>
                </a:ln>
                <a:solidFill>
                  <a:srgbClr val="D4D4D6"/>
                </a:solidFill>
                <a:effectLst/>
                <a:uLnTx/>
                <a:uFillTx/>
              </a:rPr>
              <a:t>st</a:t>
            </a:r>
            <a:r>
              <a:rPr kumimoji="0" lang="en-US" sz="2000" b="0" i="0" u="none" strike="noStrike" kern="0" cap="none" spc="0" normalizeH="0" baseline="0" noProof="0" dirty="0">
                <a:ln>
                  <a:noFill/>
                </a:ln>
                <a:solidFill>
                  <a:srgbClr val="D4D4D6"/>
                </a:solidFill>
                <a:effectLst/>
                <a:uLnTx/>
                <a:uFillTx/>
              </a:rPr>
              <a:t> bounce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2</a:t>
            </a:r>
            <a:r>
              <a:rPr kumimoji="0" lang="en-US" sz="2000" b="0" i="0" u="none" strike="noStrike" kern="0" cap="none" spc="0" normalizeH="0" baseline="30000" noProof="0" dirty="0">
                <a:ln>
                  <a:noFill/>
                </a:ln>
                <a:solidFill>
                  <a:srgbClr val="D4D4D6"/>
                </a:solidFill>
                <a:effectLst/>
                <a:uLnTx/>
                <a:uFillTx/>
              </a:rPr>
              <a:t>nd</a:t>
            </a:r>
            <a:r>
              <a:rPr kumimoji="0" lang="en-US" sz="2000" b="0" i="0" u="none" strike="noStrike" kern="0" cap="none" spc="0" normalizeH="0" baseline="0" noProof="0" dirty="0">
                <a:ln>
                  <a:noFill/>
                </a:ln>
                <a:solidFill>
                  <a:srgbClr val="D4D4D6"/>
                </a:solidFill>
                <a:effectLst/>
                <a:uLnTx/>
                <a:uFillTx/>
              </a:rPr>
              <a:t> bounce</a:t>
            </a:r>
            <a:endParaRPr kumimoji="0" lang="en-GB" sz="2000" b="0" i="0" u="none" strike="noStrike" kern="0" cap="none" spc="0" normalizeH="0" baseline="0" noProof="0" dirty="0">
              <a:ln>
                <a:noFill/>
              </a:ln>
              <a:solidFill>
                <a:srgbClr val="D4D4D6"/>
              </a:solidFill>
              <a:effectLst/>
              <a:uLnTx/>
              <a:uFillTx/>
            </a:endParaRPr>
          </a:p>
        </p:txBody>
      </p:sp>
      <p:sp>
        <p:nvSpPr>
          <p:cNvPr id="29" name="TextBox 28"/>
          <p:cNvSpPr txBox="1"/>
          <p:nvPr/>
        </p:nvSpPr>
        <p:spPr>
          <a:xfrm>
            <a:off x="1666846" y="4743402"/>
            <a:ext cx="349807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Integrand: radiance (W m</a:t>
            </a:r>
            <a:r>
              <a:rPr kumimoji="0" lang="en-US" sz="2000" b="0" i="0" u="none" strike="noStrike" kern="0" cap="none" spc="0" normalizeH="0" baseline="30000" noProof="0" dirty="0">
                <a:ln>
                  <a:noFill/>
                </a:ln>
                <a:solidFill>
                  <a:srgbClr val="D4D4D6"/>
                </a:solidFill>
                <a:effectLst/>
                <a:uLnTx/>
                <a:uFillTx/>
              </a:rPr>
              <a:t>-2</a:t>
            </a:r>
            <a:r>
              <a:rPr kumimoji="0" lang="en-US" sz="2000" b="0" i="0" u="none" strike="noStrike" kern="0" cap="none" spc="0" normalizeH="0" baseline="0" noProof="0" dirty="0">
                <a:ln>
                  <a:noFill/>
                </a:ln>
                <a:solidFill>
                  <a:srgbClr val="D4D4D6"/>
                </a:solidFill>
                <a:effectLst/>
                <a:uLnTx/>
                <a:uFillTx/>
              </a:rPr>
              <a:t> Sr</a:t>
            </a:r>
            <a:r>
              <a:rPr kumimoji="0" lang="en-US" sz="2000" b="0" i="0" u="none" strike="noStrike" kern="0" cap="none" spc="0" normalizeH="0" baseline="30000" noProof="0" dirty="0">
                <a:ln>
                  <a:noFill/>
                </a:ln>
                <a:solidFill>
                  <a:srgbClr val="D4D4D6"/>
                </a:solidFill>
                <a:effectLst/>
                <a:uLnTx/>
                <a:uFillTx/>
              </a:rPr>
              <a:t>-1</a:t>
            </a:r>
            <a:r>
              <a:rPr kumimoji="0" lang="en-US" sz="2000" b="0" i="0" u="none" strike="noStrike" kern="0" cap="none" spc="0" normalizeH="0" baseline="0" noProof="0" dirty="0">
                <a:ln>
                  <a:noFill/>
                </a:ln>
                <a:solidFill>
                  <a:srgbClr val="D4D4D6"/>
                </a:solidFill>
                <a:effectLst/>
                <a:uLnTx/>
                <a:uFillTx/>
              </a:rPr>
              <a:t>)</a:t>
            </a:r>
            <a:endParaRPr kumimoji="0" lang="en-GB" sz="2000" b="0" i="0" u="none" strike="noStrike" kern="0" cap="none" spc="0" normalizeH="0" baseline="0" noProof="0" dirty="0">
              <a:ln>
                <a:noFill/>
              </a:ln>
              <a:solidFill>
                <a:srgbClr val="D4D4D6"/>
              </a:solidFill>
              <a:effectLst/>
              <a:uLnTx/>
              <a:uFillTx/>
            </a:endParaRPr>
          </a:p>
        </p:txBody>
      </p:sp>
      <p:sp>
        <p:nvSpPr>
          <p:cNvPr id="33" name="TextBox 32"/>
          <p:cNvSpPr txBox="1"/>
          <p:nvPr/>
        </p:nvSpPr>
        <p:spPr>
          <a:xfrm>
            <a:off x="8806838" y="3786190"/>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4" name="TextBox 33"/>
          <p:cNvSpPr txBox="1"/>
          <p:nvPr/>
        </p:nvSpPr>
        <p:spPr>
          <a:xfrm>
            <a:off x="8307768" y="5072074"/>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88A20B-592B-45C2-9448-5F633C847010}"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49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4" grpId="0"/>
      <p:bldP spid="15" grpId="0"/>
      <p:bldP spid="28" grpId="0"/>
      <p:bldP spid="29"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435852" y="1071558"/>
            <a:ext cx="7705780" cy="619125"/>
          </a:xfrm>
        </p:spPr>
        <p:txBody>
          <a:bodyPr>
            <a:normAutofit fontScale="90000"/>
          </a:bodyPr>
          <a:lstStyle/>
          <a:p>
            <a:pPr algn="ctr"/>
            <a:r>
              <a:rPr lang="en-US" dirty="0"/>
              <a:t>The problem in 1D</a:t>
            </a:r>
          </a:p>
        </p:txBody>
      </p:sp>
      <p:cxnSp>
        <p:nvCxnSpPr>
          <p:cNvPr id="9" name="Straight Arrow Connector 8"/>
          <p:cNvCxnSpPr/>
          <p:nvPr/>
        </p:nvCxnSpPr>
        <p:spPr>
          <a:xfrm rot="5400000" flipH="1" flipV="1">
            <a:off x="1855761" y="3417094"/>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749530" y="4286256"/>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2749499" y="2809873"/>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solidFill>
            <a:srgbClr val="FFFF66">
              <a:alpha val="54902"/>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sp>
        <p:nvSpPr>
          <p:cNvPr id="15" name="Freeform 14"/>
          <p:cNvSpPr/>
          <p:nvPr/>
        </p:nvSpPr>
        <p:spPr>
          <a:xfrm>
            <a:off x="2749530" y="2799950"/>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pic>
        <p:nvPicPr>
          <p:cNvPr id="33800" name="Picture 8" descr="http://www.sciweavers.org/download/Tex2Img_1373972799.png"/>
          <p:cNvPicPr>
            <a:picLocks noChangeAspect="1" noChangeArrowheads="1"/>
          </p:cNvPicPr>
          <p:nvPr/>
        </p:nvPicPr>
        <p:blipFill>
          <a:blip r:embed="rId3"/>
          <a:srcRect/>
          <a:stretch>
            <a:fillRect/>
          </a:stretch>
        </p:blipFill>
        <p:spPr bwMode="auto">
          <a:xfrm>
            <a:off x="5881686" y="4214818"/>
            <a:ext cx="222252" cy="152402"/>
          </a:xfrm>
          <a:prstGeom prst="rect">
            <a:avLst/>
          </a:prstGeom>
          <a:noFill/>
        </p:spPr>
      </p:pic>
      <p:pic>
        <p:nvPicPr>
          <p:cNvPr id="33802" name="Picture 10" descr="http://www.sciweavers.org/download/Tex2Img_1373972833.png"/>
          <p:cNvPicPr>
            <a:picLocks noChangeAspect="1" noChangeArrowheads="1"/>
          </p:cNvPicPr>
          <p:nvPr/>
        </p:nvPicPr>
        <p:blipFill>
          <a:blip r:embed="rId4" cstate="screen"/>
          <a:srcRect/>
          <a:stretch>
            <a:fillRect/>
          </a:stretch>
        </p:blipFill>
        <p:spPr bwMode="auto">
          <a:xfrm>
            <a:off x="2238348" y="2500306"/>
            <a:ext cx="473076" cy="256488"/>
          </a:xfrm>
          <a:prstGeom prst="rect">
            <a:avLst/>
          </a:prstGeom>
          <a:noFill/>
        </p:spPr>
      </p:pic>
      <p:cxnSp>
        <p:nvCxnSpPr>
          <p:cNvPr id="16" name="Straight Connector 15"/>
          <p:cNvCxnSpPr>
            <a:endCxn id="33808" idx="1"/>
          </p:cNvCxnSpPr>
          <p:nvPr/>
        </p:nvCxnSpPr>
        <p:spPr>
          <a:xfrm flipV="1">
            <a:off x="4595803" y="2995607"/>
            <a:ext cx="1785950" cy="4767"/>
          </a:xfrm>
          <a:prstGeom prst="line">
            <a:avLst/>
          </a:prstGeom>
          <a:ln>
            <a:solidFill>
              <a:schemeClr val="bg1"/>
            </a:solidFill>
          </a:ln>
          <a:effectLst>
            <a:outerShdw blurRad="50800" dist="38100" algn="t"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33808" name="Picture 16" descr="http://www.sciweavers.org/download/Tex2Img_1373973177.png"/>
          <p:cNvPicPr>
            <a:picLocks noChangeAspect="1" noChangeArrowheads="1"/>
          </p:cNvPicPr>
          <p:nvPr/>
        </p:nvPicPr>
        <p:blipFill>
          <a:blip r:embed="rId5"/>
          <a:srcRect/>
          <a:stretch>
            <a:fillRect/>
          </a:stretch>
        </p:blipFill>
        <p:spPr bwMode="auto">
          <a:xfrm>
            <a:off x="6381753" y="2562210"/>
            <a:ext cx="1151840" cy="866790"/>
          </a:xfrm>
          <a:prstGeom prst="rect">
            <a:avLst/>
          </a:prstGeom>
          <a:noFill/>
        </p:spPr>
      </p:pic>
      <p:pic>
        <p:nvPicPr>
          <p:cNvPr id="33810" name="Picture 18" descr="http://www.sciweavers.org/download/Tex2Img_1373976702.png"/>
          <p:cNvPicPr>
            <a:picLocks noChangeAspect="1" noChangeArrowheads="1"/>
          </p:cNvPicPr>
          <p:nvPr/>
        </p:nvPicPr>
        <p:blipFill>
          <a:blip r:embed="rId6" cstate="screen">
            <a:lum bright="70000" contrast="-70000"/>
          </a:blip>
          <a:srcRect/>
          <a:stretch>
            <a:fillRect/>
          </a:stretch>
        </p:blipFill>
        <p:spPr bwMode="auto">
          <a:xfrm>
            <a:off x="5500683" y="4357695"/>
            <a:ext cx="166690" cy="166690"/>
          </a:xfrm>
          <a:prstGeom prst="rect">
            <a:avLst/>
          </a:prstGeom>
          <a:noFill/>
        </p:spPr>
      </p:pic>
      <p:sp>
        <p:nvSpPr>
          <p:cNvPr id="24" name="TextBox 23"/>
          <p:cNvSpPr txBox="1"/>
          <p:nvPr/>
        </p:nvSpPr>
        <p:spPr>
          <a:xfrm>
            <a:off x="2520990" y="4304893"/>
            <a:ext cx="301686" cy="369332"/>
          </a:xfrm>
          <a:prstGeom prst="rect">
            <a:avLst/>
          </a:prstGeom>
          <a:noFill/>
        </p:spPr>
        <p:txBody>
          <a:bodyPr wrap="none" rtlCol="0">
            <a:spAutoFit/>
          </a:bodyPr>
          <a:lstStyle/>
          <a:p>
            <a:pPr defTabSz="914378"/>
            <a:r>
              <a:rPr lang="en-US" i="1" kern="0" dirty="0">
                <a:solidFill>
                  <a:srgbClr val="4BACC6">
                    <a:lumMod val="20000"/>
                    <a:lumOff val="80000"/>
                  </a:srgbClr>
                </a:solidFill>
              </a:rPr>
              <a:t>0</a:t>
            </a:r>
            <a:endParaRPr lang="en-GB" i="1" kern="0" dirty="0">
              <a:solidFill>
                <a:srgbClr val="4BACC6">
                  <a:lumMod val="20000"/>
                  <a:lumOff val="80000"/>
                </a:srgbClr>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39</a:t>
            </a:fld>
            <a:endParaRPr lang="en-US" sz="1800" kern="0">
              <a:solidFill>
                <a:prstClr val="white"/>
              </a:solidFill>
            </a:endParaRPr>
          </a:p>
        </p:txBody>
      </p:sp>
    </p:spTree>
    <p:extLst>
      <p:ext uri="{BB962C8B-B14F-4D97-AF65-F5344CB8AC3E}">
        <p14:creationId xmlns:p14="http://schemas.microsoft.com/office/powerpoint/2010/main" val="417747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3419601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2104996" y="896291"/>
            <a:ext cx="7991532" cy="619125"/>
          </a:xfrm>
        </p:spPr>
        <p:txBody>
          <a:bodyPr>
            <a:normAutofit fontScale="90000"/>
          </a:bodyPr>
          <a:lstStyle/>
          <a:p>
            <a:pPr algn="ctr"/>
            <a:r>
              <a:rPr lang="en-US" dirty="0"/>
              <a:t>the sampling function</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92" name="Straight Arrow Connector 91"/>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4" name="Group 88"/>
          <p:cNvGrpSpPr/>
          <p:nvPr/>
        </p:nvGrpSpPr>
        <p:grpSpPr>
          <a:xfrm>
            <a:off x="2654006" y="4442104"/>
            <a:ext cx="3000396" cy="723905"/>
            <a:chOff x="1022960" y="2643187"/>
            <a:chExt cx="2071702" cy="652467"/>
          </a:xfrm>
        </p:grpSpPr>
        <p:cxnSp>
          <p:nvCxnSpPr>
            <p:cNvPr id="70" name="Straight Connector 69"/>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a:endCxn id="116" idx="3"/>
          </p:cNvCxnSpPr>
          <p:nvPr/>
        </p:nvCxnSpPr>
        <p:spPr>
          <a:xfrm flipH="1" flipV="1">
            <a:off x="5078238" y="3891947"/>
            <a:ext cx="1387211" cy="2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7" y="3687524"/>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6" name="TextBox 11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117" name="TextBox 116"/>
          <p:cNvSpPr txBox="1"/>
          <p:nvPr/>
        </p:nvSpPr>
        <p:spPr>
          <a:xfrm>
            <a:off x="7738469" y="3487468"/>
            <a:ext cx="2140330"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integrand</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pic>
        <p:nvPicPr>
          <p:cNvPr id="87" name="Picture 16" descr="http://www.sciweavers.org/download/Tex2Img_1373973177.png"/>
          <p:cNvPicPr>
            <a:picLocks noChangeAspect="1" noChangeArrowheads="1"/>
          </p:cNvPicPr>
          <p:nvPr/>
        </p:nvPicPr>
        <p:blipFill>
          <a:blip r:embed="rId4"/>
          <a:srcRect/>
          <a:stretch>
            <a:fillRect/>
          </a:stretch>
        </p:blipFill>
        <p:spPr bwMode="auto">
          <a:xfrm>
            <a:off x="7519458" y="4328744"/>
            <a:ext cx="1151840" cy="866790"/>
          </a:xfrm>
          <a:prstGeom prst="rect">
            <a:avLst/>
          </a:prstGeom>
          <a:noFill/>
        </p:spPr>
      </p:pic>
      <p:pic>
        <p:nvPicPr>
          <p:cNvPr id="88" name="Picture 8" descr="http://www.sciweavers.org/download/Tex2Img_1373979129.png"/>
          <p:cNvPicPr>
            <a:picLocks noChangeAspect="1" noChangeArrowheads="1"/>
          </p:cNvPicPr>
          <p:nvPr/>
        </p:nvPicPr>
        <p:blipFill>
          <a:blip r:embed="rId5">
            <a:duotone>
              <a:prstClr val="black"/>
              <a:schemeClr val="accent1">
                <a:tint val="45000"/>
                <a:satMod val="400000"/>
              </a:schemeClr>
            </a:duotone>
          </a:blip>
          <a:srcRect/>
          <a:stretch>
            <a:fillRect/>
          </a:stretch>
        </p:blipFill>
        <p:spPr bwMode="auto">
          <a:xfrm>
            <a:off x="8689736" y="4390659"/>
            <a:ext cx="1187176" cy="733438"/>
          </a:xfrm>
          <a:prstGeom prst="rect">
            <a:avLst/>
          </a:prstGeom>
          <a:noFill/>
        </p:spPr>
      </p:pic>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40</a:t>
            </a:fld>
            <a:endParaRPr lang="en-US" sz="1800" kern="0">
              <a:solidFill>
                <a:prstClr val="white"/>
              </a:solidFill>
            </a:endParaRPr>
          </a:p>
        </p:txBody>
      </p:sp>
    </p:spTree>
    <p:extLst>
      <p:ext uri="{BB962C8B-B14F-4D97-AF65-F5344CB8AC3E}">
        <p14:creationId xmlns:p14="http://schemas.microsoft.com/office/powerpoint/2010/main" val="49974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1374045" y="995470"/>
            <a:ext cx="9266246" cy="619125"/>
          </a:xfrm>
        </p:spPr>
        <p:txBody>
          <a:bodyPr>
            <a:normAutofit fontScale="90000"/>
          </a:bodyPr>
          <a:lstStyle/>
          <a:p>
            <a:pPr algn="ctr"/>
            <a:r>
              <a:rPr lang="en-US" dirty="0"/>
              <a:t>sampling function decides integration quality</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p:cNvCxnSpPr>
          <p:nvPr/>
        </p:nvCxnSpPr>
        <p:spPr>
          <a:xfrm rot="5400000" flipH="1">
            <a:off x="5779658" y="3208161"/>
            <a:ext cx="2002" cy="13695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8" y="3687524"/>
            <a:ext cx="78521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7" name="TextBox 116"/>
          <p:cNvSpPr txBox="1"/>
          <p:nvPr/>
        </p:nvSpPr>
        <p:spPr>
          <a:xfrm>
            <a:off x="7738471" y="3487468"/>
            <a:ext cx="2000869"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function</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sp>
        <p:nvSpPr>
          <p:cNvPr id="63" name="Rectangle 62"/>
          <p:cNvSpPr/>
          <p:nvPr/>
        </p:nvSpPr>
        <p:spPr>
          <a:xfrm>
            <a:off x="1895446" y="1762123"/>
            <a:ext cx="8415396" cy="3998388"/>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cxnSp>
        <p:nvCxnSpPr>
          <p:cNvPr id="68" name="Straight Arrow Connector 67"/>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5" name="Group 88"/>
          <p:cNvGrpSpPr/>
          <p:nvPr/>
        </p:nvGrpSpPr>
        <p:grpSpPr>
          <a:xfrm>
            <a:off x="2654006" y="4442104"/>
            <a:ext cx="3000396" cy="723905"/>
            <a:chOff x="1022960" y="2643187"/>
            <a:chExt cx="2071702" cy="652467"/>
          </a:xfrm>
        </p:grpSpPr>
        <p:cxnSp>
          <p:nvCxnSpPr>
            <p:cNvPr id="72" name="Straight Connector 71"/>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41</a:t>
            </a:fld>
            <a:endParaRPr lang="en-US" sz="1800" kern="0">
              <a:solidFill>
                <a:prstClr val="white"/>
              </a:solidFill>
            </a:endParaRPr>
          </a:p>
        </p:txBody>
      </p:sp>
    </p:spTree>
    <p:extLst>
      <p:ext uri="{BB962C8B-B14F-4D97-AF65-F5344CB8AC3E}">
        <p14:creationId xmlns:p14="http://schemas.microsoft.com/office/powerpoint/2010/main" val="274591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161623" y="955828"/>
            <a:ext cx="7705780" cy="619125"/>
          </a:xfrm>
        </p:spPr>
        <p:txBody>
          <a:bodyPr>
            <a:normAutofit fontScale="90000"/>
          </a:bodyPr>
          <a:lstStyle/>
          <a:p>
            <a:pPr algn="ctr"/>
            <a:r>
              <a:rPr lang="en-US" dirty="0"/>
              <a:t>strategies to improve estimators</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cxnSp>
        <p:nvCxnSpPr>
          <p:cNvPr id="46" name="Straight Arrow Connector 45"/>
          <p:cNvCxnSpPr/>
          <p:nvPr/>
        </p:nvCxnSpPr>
        <p:spPr>
          <a:xfrm rot="5400000" flipH="1" flipV="1">
            <a:off x="5558632" y="257079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78555" y="318992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237023" y="317803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615578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651297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6248915"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6798722"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694159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729878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7345616"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7441664"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766977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788408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02696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824127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9846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609088" y="1714488"/>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sp>
        <p:nvSpPr>
          <p:cNvPr id="79" name="TextBox 78"/>
          <p:cNvSpPr txBox="1"/>
          <p:nvPr/>
        </p:nvSpPr>
        <p:spPr>
          <a:xfrm>
            <a:off x="2453813" y="4702701"/>
            <a:ext cx="7785210"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quadrature rules, importance sampling, jittered sampling, etc.</a:t>
            </a:r>
            <a:endParaRPr lang="en-GB" sz="2000" kern="0" dirty="0">
              <a:solidFill>
                <a:prstClr val="white">
                  <a:lumMod val="85000"/>
                </a:prstClr>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42</a:t>
            </a:fld>
            <a:endParaRPr lang="en-US" sz="1800" kern="0">
              <a:solidFill>
                <a:prstClr val="white"/>
              </a:solidFill>
            </a:endParaRPr>
          </a:p>
        </p:txBody>
      </p:sp>
    </p:spTree>
    <p:extLst>
      <p:ext uri="{BB962C8B-B14F-4D97-AF65-F5344CB8AC3E}">
        <p14:creationId xmlns:p14="http://schemas.microsoft.com/office/powerpoint/2010/main" val="32348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071724" y="942437"/>
            <a:ext cx="8688395" cy="619125"/>
          </a:xfrm>
        </p:spPr>
        <p:txBody>
          <a:bodyPr>
            <a:noAutofit/>
          </a:bodyPr>
          <a:lstStyle/>
          <a:p>
            <a:pPr algn="ctr"/>
            <a:r>
              <a:rPr lang="en-US" dirty="0"/>
              <a:t>insight into impact: Fourier domain</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6177762" y="1714488"/>
            <a:ext cx="3204387" cy="1476228"/>
            <a:chOff x="867547" y="714362"/>
            <a:chExt cx="3204387" cy="1476228"/>
          </a:xfrm>
        </p:grpSpPr>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8" name="Rectangle 77"/>
          <p:cNvSpPr/>
          <p:nvPr/>
        </p:nvSpPr>
        <p:spPr>
          <a:xfrm>
            <a:off x="3381356" y="2346345"/>
            <a:ext cx="5300700" cy="25828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84" name="TextBox 83"/>
          <p:cNvSpPr txBox="1"/>
          <p:nvPr/>
        </p:nvSpPr>
        <p:spPr>
          <a:xfrm>
            <a:off x="3667108" y="3457518"/>
            <a:ext cx="4809330" cy="400110"/>
          </a:xfrm>
          <a:prstGeom prst="rect">
            <a:avLst/>
          </a:prstGeom>
          <a:noFill/>
        </p:spPr>
        <p:txBody>
          <a:bodyPr wrap="none" rtlCol="0">
            <a:spAutoFit/>
          </a:bodyPr>
          <a:lstStyle/>
          <a:p>
            <a:pPr defTabSz="914378"/>
            <a:r>
              <a:rPr lang="en-US" sz="2000" kern="0" dirty="0" err="1">
                <a:solidFill>
                  <a:prstClr val="white">
                    <a:lumMod val="95000"/>
                  </a:prstClr>
                </a:solidFill>
              </a:rPr>
              <a:t>analyse</a:t>
            </a:r>
            <a:r>
              <a:rPr lang="en-US" sz="2000" kern="0" dirty="0">
                <a:solidFill>
                  <a:prstClr val="white">
                    <a:lumMod val="95000"/>
                  </a:prstClr>
                </a:solidFill>
              </a:rPr>
              <a:t> sampling function in </a:t>
            </a:r>
            <a:r>
              <a:rPr lang="en-US" sz="2000" kern="0" dirty="0">
                <a:solidFill>
                  <a:srgbClr val="FFFF00"/>
                </a:solidFill>
              </a:rPr>
              <a:t>Fourier domain</a:t>
            </a:r>
            <a:endParaRPr lang="en-GB" sz="2000" kern="0" dirty="0">
              <a:solidFill>
                <a:srgbClr val="FFFF00"/>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43</a:t>
            </a:fld>
            <a:endParaRPr lang="en-US" sz="1800" kern="0">
              <a:solidFill>
                <a:prstClr val="white"/>
              </a:solidFill>
            </a:endParaRPr>
          </a:p>
        </p:txBody>
      </p:sp>
    </p:spTree>
    <p:extLst>
      <p:ext uri="{BB962C8B-B14F-4D97-AF65-F5344CB8AC3E}">
        <p14:creationId xmlns:p14="http://schemas.microsoft.com/office/powerpoint/2010/main" val="23778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 origin and intuition</a:t>
            </a:r>
          </a:p>
        </p:txBody>
      </p:sp>
      <p:sp>
        <p:nvSpPr>
          <p:cNvPr id="3" name="Content Placeholder 2"/>
          <p:cNvSpPr>
            <a:spLocks noGrp="1"/>
          </p:cNvSpPr>
          <p:nvPr>
            <p:ph idx="1"/>
          </p:nvPr>
        </p:nvSpPr>
        <p:spPr/>
        <p:txBody>
          <a:bodyPr/>
          <a:lstStyle/>
          <a:p>
            <a:r>
              <a:rPr lang="en-GB" dirty="0" err="1"/>
              <a:t>Eigenfunction</a:t>
            </a:r>
            <a:r>
              <a:rPr lang="en-GB" dirty="0"/>
              <a:t> of the differential operator</a:t>
            </a:r>
          </a:p>
          <a:p>
            <a:endParaRPr lang="en-GB" dirty="0"/>
          </a:p>
          <a:p>
            <a:endParaRPr lang="en-GB" dirty="0"/>
          </a:p>
          <a:p>
            <a:endParaRPr lang="en-GB" dirty="0"/>
          </a:p>
          <a:p>
            <a:r>
              <a:rPr lang="en-GB" dirty="0"/>
              <a:t>Turns differential equations into algebraic equations</a:t>
            </a:r>
          </a:p>
          <a:p>
            <a:pPr marL="0" indent="0">
              <a:buNone/>
            </a:pPr>
            <a:endParaRPr lang="en-GB" dirty="0"/>
          </a:p>
          <a:p>
            <a:endParaRPr lang="en-GB" dirty="0"/>
          </a:p>
        </p:txBody>
      </p:sp>
      <p:pic>
        <p:nvPicPr>
          <p:cNvPr id="1028" name="Picture 4" descr="http://latex2png.com/output/latex_b4544c018ea720ce1348a3fed966df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6" y="2476869"/>
            <a:ext cx="2151944" cy="74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5375" y="3026074"/>
            <a:ext cx="891591" cy="400110"/>
          </a:xfrm>
          <a:prstGeom prst="rect">
            <a:avLst/>
          </a:prstGeom>
          <a:noFill/>
        </p:spPr>
        <p:txBody>
          <a:bodyPr wrap="none" rtlCol="0">
            <a:spAutoFit/>
          </a:bodyPr>
          <a:lstStyle/>
          <a:p>
            <a:pPr defTabSz="914378"/>
            <a:r>
              <a:rPr lang="en-US" sz="2000" kern="0" dirty="0">
                <a:solidFill>
                  <a:srgbClr val="FFFF00"/>
                </a:solidFill>
              </a:rPr>
              <a:t>scaling</a:t>
            </a:r>
            <a:endParaRPr lang="en-GB" sz="2000" kern="0" dirty="0">
              <a:solidFill>
                <a:srgbClr val="FFFF00"/>
              </a:solidFill>
            </a:endParaRPr>
          </a:p>
        </p:txBody>
      </p:sp>
      <p:pic>
        <p:nvPicPr>
          <p:cNvPr id="10" name="Picture 4" descr="http://latex2png.com/output/latex_dd9033d8f10257d3d39fd19c1770deca.pn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55478" y="2706535"/>
            <a:ext cx="192760" cy="27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08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 origin and intuition</a:t>
            </a:r>
          </a:p>
        </p:txBody>
      </p:sp>
      <p:sp>
        <p:nvSpPr>
          <p:cNvPr id="3" name="Content Placeholder 2"/>
          <p:cNvSpPr>
            <a:spLocks noGrp="1"/>
          </p:cNvSpPr>
          <p:nvPr>
            <p:ph idx="1"/>
          </p:nvPr>
        </p:nvSpPr>
        <p:spPr/>
        <p:txBody>
          <a:bodyPr/>
          <a:lstStyle/>
          <a:p>
            <a:r>
              <a:rPr lang="en-GB" dirty="0" err="1"/>
              <a:t>Eigenfunction</a:t>
            </a:r>
            <a:r>
              <a:rPr lang="en-GB" dirty="0"/>
              <a:t> of the differential operator</a:t>
            </a:r>
          </a:p>
          <a:p>
            <a:endParaRPr lang="en-GB" dirty="0"/>
          </a:p>
          <a:p>
            <a:endParaRPr lang="en-GB" dirty="0"/>
          </a:p>
          <a:p>
            <a:endParaRPr lang="en-GB" dirty="0"/>
          </a:p>
          <a:p>
            <a:r>
              <a:rPr lang="en-GB" dirty="0"/>
              <a:t>Turns differential equations into algebraic equations</a:t>
            </a:r>
          </a:p>
          <a:p>
            <a:endParaRPr lang="en-GB" dirty="0"/>
          </a:p>
          <a:p>
            <a:r>
              <a:rPr lang="en-GB" dirty="0"/>
              <a:t>if</a:t>
            </a:r>
          </a:p>
          <a:p>
            <a:endParaRPr lang="en-GB" dirty="0"/>
          </a:p>
        </p:txBody>
      </p:sp>
      <p:pic>
        <p:nvPicPr>
          <p:cNvPr id="1028" name="Picture 4" descr="http://latex2png.com/output/latex_b4544c018ea720ce1348a3fed966df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6" y="2476869"/>
            <a:ext cx="2151944" cy="74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5375" y="3026074"/>
            <a:ext cx="891591" cy="400110"/>
          </a:xfrm>
          <a:prstGeom prst="rect">
            <a:avLst/>
          </a:prstGeom>
          <a:noFill/>
        </p:spPr>
        <p:txBody>
          <a:bodyPr wrap="none" rtlCol="0">
            <a:spAutoFit/>
          </a:bodyPr>
          <a:lstStyle/>
          <a:p>
            <a:pPr defTabSz="914378"/>
            <a:r>
              <a:rPr lang="en-US" sz="2000" kern="0" dirty="0">
                <a:solidFill>
                  <a:srgbClr val="FFFF00"/>
                </a:solidFill>
              </a:rPr>
              <a:t>scaling</a:t>
            </a:r>
            <a:endParaRPr lang="en-GB" sz="2000" kern="0" dirty="0">
              <a:solidFill>
                <a:srgbClr val="FFFF00"/>
              </a:solidFill>
            </a:endParaRPr>
          </a:p>
        </p:txBody>
      </p:sp>
      <p:pic>
        <p:nvPicPr>
          <p:cNvPr id="1030" name="Picture 6" descr="http://latex2png.com/output/latex_9c820c101fb8d5be90402d53daa1d61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391" y="4626633"/>
            <a:ext cx="6077968" cy="1052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32032" y="5728096"/>
            <a:ext cx="1257075" cy="400110"/>
          </a:xfrm>
          <a:prstGeom prst="rect">
            <a:avLst/>
          </a:prstGeom>
          <a:noFill/>
        </p:spPr>
        <p:txBody>
          <a:bodyPr wrap="none" rtlCol="0">
            <a:spAutoFit/>
          </a:bodyPr>
          <a:lstStyle/>
          <a:p>
            <a:pPr defTabSz="914378"/>
            <a:r>
              <a:rPr lang="en-US" sz="2000" kern="0" dirty="0">
                <a:solidFill>
                  <a:srgbClr val="FFFF00"/>
                </a:solidFill>
              </a:rPr>
              <a:t>projection</a:t>
            </a:r>
            <a:endParaRPr lang="en-GB" sz="2000" kern="0" dirty="0">
              <a:solidFill>
                <a:srgbClr val="FFFF00"/>
              </a:solidFill>
            </a:endParaRPr>
          </a:p>
        </p:txBody>
      </p:sp>
      <p:pic>
        <p:nvPicPr>
          <p:cNvPr id="10" name="Picture 4" descr="http://latex2png.com/output/latex_dd9033d8f10257d3d39fd19c1770deca.png"/>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55478" y="2706535"/>
            <a:ext cx="192760" cy="27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06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domain</a:t>
            </a:r>
          </a:p>
        </p:txBody>
      </p:sp>
      <p:pic>
        <p:nvPicPr>
          <p:cNvPr id="4098" name="Picture 2" descr="https://upload.wikimedia.org/wikipedia/commons/2/2b/Fourier_series_and_transfor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9753" y="1622536"/>
            <a:ext cx="5153856" cy="4123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14344" y="1550080"/>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5" name="Rectangle 14"/>
          <p:cNvSpPr/>
          <p:nvPr/>
        </p:nvSpPr>
        <p:spPr>
          <a:xfrm>
            <a:off x="2958352" y="4939072"/>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6" name="TextBox 15"/>
          <p:cNvSpPr txBox="1"/>
          <p:nvPr/>
        </p:nvSpPr>
        <p:spPr>
          <a:xfrm>
            <a:off x="6225667" y="5099367"/>
            <a:ext cx="2157963" cy="338554"/>
          </a:xfrm>
          <a:prstGeom prst="rect">
            <a:avLst/>
          </a:prstGeom>
          <a:noFill/>
        </p:spPr>
        <p:txBody>
          <a:bodyPr wrap="none" rtlCol="0">
            <a:spAutoFit/>
          </a:bodyPr>
          <a:lstStyle/>
          <a:p>
            <a:pPr defTabSz="914378"/>
            <a:r>
              <a:rPr lang="en-US" sz="1600" kern="0" dirty="0">
                <a:solidFill>
                  <a:schemeClr val="bg1">
                    <a:lumMod val="50000"/>
                    <a:lumOff val="50000"/>
                  </a:schemeClr>
                </a:solidFill>
              </a:rPr>
              <a:t>Image credit: Wikipedia</a:t>
            </a:r>
            <a:endParaRPr lang="en-GB" sz="1600" kern="0" dirty="0">
              <a:solidFill>
                <a:schemeClr val="bg1">
                  <a:lumMod val="50000"/>
                  <a:lumOff val="50000"/>
                </a:schemeClr>
              </a:solidFill>
            </a:endParaRPr>
          </a:p>
        </p:txBody>
      </p:sp>
    </p:spTree>
    <p:extLst>
      <p:ext uri="{BB962C8B-B14F-4D97-AF65-F5344CB8AC3E}">
        <p14:creationId xmlns:p14="http://schemas.microsoft.com/office/powerpoint/2010/main" val="15780217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continuous Fourier transform</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160944" y="2690408"/>
            <a:ext cx="2048959" cy="1015663"/>
          </a:xfrm>
          <a:prstGeom prst="rect">
            <a:avLst/>
          </a:prstGeom>
          <a:noFill/>
        </p:spPr>
        <p:txBody>
          <a:bodyPr wrap="none" rtlCol="0">
            <a:spAutoFit/>
          </a:bodyPr>
          <a:lstStyle/>
          <a:p>
            <a:pPr algn="ctr" defTabSz="914378"/>
            <a:r>
              <a:rPr lang="en-US" sz="2000" kern="0" dirty="0">
                <a:solidFill>
                  <a:srgbClr val="FFFF00"/>
                </a:solidFill>
              </a:rPr>
              <a:t>primal</a:t>
            </a:r>
          </a:p>
          <a:p>
            <a:pPr algn="ctr" defTabSz="914378"/>
            <a:r>
              <a:rPr lang="en-US" sz="2000" kern="0" dirty="0">
                <a:solidFill>
                  <a:srgbClr val="FFFF00"/>
                </a:solidFill>
              </a:rPr>
              <a:t>(space, time, etc.)</a:t>
            </a:r>
          </a:p>
          <a:p>
            <a:pPr algn="ctr" defTabSz="914378"/>
            <a:r>
              <a:rPr lang="en-US" sz="2000" kern="0" dirty="0">
                <a:solidFill>
                  <a:srgbClr val="FFFF00"/>
                </a:solidFill>
              </a:rPr>
              <a:t>domain</a:t>
            </a:r>
            <a:endParaRPr lang="en-GB" sz="2000" kern="0" dirty="0">
              <a:solidFill>
                <a:srgbClr val="FFFF00"/>
              </a:solidFill>
            </a:endParaRPr>
          </a:p>
        </p:txBody>
      </p:sp>
      <p:sp>
        <p:nvSpPr>
          <p:cNvPr id="16" name="TextBox 15"/>
          <p:cNvSpPr txBox="1"/>
          <p:nvPr/>
        </p:nvSpPr>
        <p:spPr>
          <a:xfrm>
            <a:off x="1682783" y="2781129"/>
            <a:ext cx="976549" cy="707886"/>
          </a:xfrm>
          <a:prstGeom prst="rect">
            <a:avLst/>
          </a:prstGeom>
          <a:noFill/>
        </p:spPr>
        <p:txBody>
          <a:bodyPr wrap="none" rtlCol="0">
            <a:spAutoFit/>
          </a:bodyPr>
          <a:lstStyle/>
          <a:p>
            <a:pPr algn="ctr" defTabSz="914378"/>
            <a:r>
              <a:rPr lang="en-US" sz="2000" kern="0" dirty="0">
                <a:solidFill>
                  <a:srgbClr val="FFFF00"/>
                </a:solidFill>
              </a:rPr>
              <a:t>Fourier</a:t>
            </a:r>
          </a:p>
          <a:p>
            <a:pPr algn="ctr" defTabSz="914378"/>
            <a:r>
              <a:rPr lang="en-US" sz="2000" kern="0" dirty="0">
                <a:solidFill>
                  <a:srgbClr val="FFFF00"/>
                </a:solidFill>
              </a:rPr>
              <a:t>domain</a:t>
            </a:r>
            <a:endParaRPr lang="en-GB" sz="2000" kern="0" dirty="0">
              <a:solidFill>
                <a:srgbClr val="FFFF00"/>
              </a:solidFill>
            </a:endParaRPr>
          </a:p>
        </p:txBody>
      </p:sp>
    </p:spTree>
    <p:extLst>
      <p:ext uri="{BB962C8B-B14F-4D97-AF65-F5344CB8AC3E}">
        <p14:creationId xmlns:p14="http://schemas.microsoft.com/office/powerpoint/2010/main" val="26756531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transform: `frequency’ domain</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31978" y="4742408"/>
            <a:ext cx="3070071" cy="400110"/>
          </a:xfrm>
          <a:prstGeom prst="rect">
            <a:avLst/>
          </a:prstGeom>
          <a:noFill/>
        </p:spPr>
        <p:txBody>
          <a:bodyPr wrap="none" rtlCol="0">
            <a:spAutoFit/>
          </a:bodyPr>
          <a:lstStyle/>
          <a:p>
            <a:pPr defTabSz="914378"/>
            <a:r>
              <a:rPr lang="en-US" sz="2000" kern="0" dirty="0">
                <a:solidFill>
                  <a:srgbClr val="FFFF00"/>
                </a:solidFill>
              </a:rPr>
              <a:t>projection onto sin and cos</a:t>
            </a:r>
            <a:endParaRPr lang="en-GB" sz="2000" kern="0" dirty="0">
              <a:solidFill>
                <a:srgbClr val="FFFF00"/>
              </a:solidFill>
            </a:endParaRPr>
          </a:p>
        </p:txBody>
      </p:sp>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4" name="TextBox 13"/>
          <p:cNvSpPr txBox="1"/>
          <p:nvPr/>
        </p:nvSpPr>
        <p:spPr>
          <a:xfrm>
            <a:off x="1423938" y="3963326"/>
            <a:ext cx="1237839" cy="707886"/>
          </a:xfrm>
          <a:prstGeom prst="rect">
            <a:avLst/>
          </a:prstGeom>
          <a:noFill/>
        </p:spPr>
        <p:txBody>
          <a:bodyPr wrap="none" rtlCol="0">
            <a:spAutoFit/>
          </a:bodyPr>
          <a:lstStyle/>
          <a:p>
            <a:pPr algn="ctr" defTabSz="914378"/>
            <a:r>
              <a:rPr lang="en-US" sz="2000" kern="0" dirty="0">
                <a:solidFill>
                  <a:srgbClr val="FFFF00"/>
                </a:solidFill>
              </a:rPr>
              <a:t>frequency</a:t>
            </a:r>
          </a:p>
          <a:p>
            <a:pPr algn="ctr" defTabSz="914378"/>
            <a:r>
              <a:rPr lang="en-US" sz="2000" kern="0" dirty="0">
                <a:solidFill>
                  <a:srgbClr val="FFFF00"/>
                </a:solidFill>
              </a:rPr>
              <a:t>domain</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5584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single sample: </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http://latex2png.com/output/latex_9773a52b385cfebf183f88f683a79e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494" y="705831"/>
            <a:ext cx="4057208" cy="559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63246" y="1690688"/>
            <a:ext cx="3334870"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2"/>
          <p:cNvSpPr/>
          <p:nvPr/>
        </p:nvSpPr>
        <p:spPr>
          <a:xfrm>
            <a:off x="2963246" y="3126825"/>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Rectangle 14"/>
          <p:cNvSpPr/>
          <p:nvPr/>
        </p:nvSpPr>
        <p:spPr>
          <a:xfrm>
            <a:off x="7322535" y="3086523"/>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054" name="Picture 6" descr="http://latex2png.com/output/latex_6ae9536933db6fdebee6a9474d2e76d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825" y="2031394"/>
            <a:ext cx="1857780" cy="4597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latex2png.com/output/latex_4513fae0d12c8226e9d6d415380b9d2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3792" y="3569853"/>
            <a:ext cx="2252914" cy="43792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latex2png.com/output/latex_39d2468920408cdea729a7f6b343edd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6324" y="3569853"/>
            <a:ext cx="2205428" cy="4379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921102" y="2706564"/>
            <a:ext cx="1624163" cy="400110"/>
          </a:xfrm>
          <a:prstGeom prst="rect">
            <a:avLst/>
          </a:prstGeom>
          <a:noFill/>
        </p:spPr>
        <p:txBody>
          <a:bodyPr wrap="none" rtlCol="0">
            <a:spAutoFit/>
          </a:bodyPr>
          <a:lstStyle/>
          <a:p>
            <a:pPr algn="ctr" defTabSz="914378"/>
            <a:r>
              <a:rPr lang="en-US" sz="2000" kern="0" dirty="0">
                <a:solidFill>
                  <a:srgbClr val="FFFF00"/>
                </a:solidFill>
              </a:rPr>
              <a:t>amplitude = 1</a:t>
            </a:r>
            <a:endParaRPr lang="en-GB" sz="2000" kern="0" dirty="0">
              <a:solidFill>
                <a:srgbClr val="FFFF00"/>
              </a:solidFill>
            </a:endParaRPr>
          </a:p>
        </p:txBody>
      </p:sp>
      <p:sp>
        <p:nvSpPr>
          <p:cNvPr id="27" name="Rectangle: Rounded Corners 26"/>
          <p:cNvSpPr/>
          <p:nvPr/>
        </p:nvSpPr>
        <p:spPr>
          <a:xfrm>
            <a:off x="3758536" y="2350895"/>
            <a:ext cx="1219321" cy="45719"/>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3945521" y="2306109"/>
            <a:ext cx="806631" cy="400110"/>
          </a:xfrm>
          <a:prstGeom prst="rect">
            <a:avLst/>
          </a:prstGeom>
          <a:noFill/>
        </p:spPr>
        <p:txBody>
          <a:bodyPr wrap="none" rtlCol="0">
            <a:spAutoFit/>
          </a:bodyPr>
          <a:lstStyle/>
          <a:p>
            <a:pPr algn="ctr" defTabSz="914378"/>
            <a:r>
              <a:rPr lang="en-US" sz="2000" kern="0" dirty="0">
                <a:solidFill>
                  <a:srgbClr val="00B0F0"/>
                </a:solidFill>
              </a:rPr>
              <a:t>phase</a:t>
            </a:r>
            <a:endParaRPr lang="en-GB" sz="2000" kern="0" dirty="0">
              <a:solidFill>
                <a:srgbClr val="00B0F0"/>
              </a:solidFill>
            </a:endParaRPr>
          </a:p>
        </p:txBody>
      </p:sp>
      <p:sp>
        <p:nvSpPr>
          <p:cNvPr id="30" name="Rectangle: Rounded Corners 29"/>
          <p:cNvSpPr/>
          <p:nvPr/>
        </p:nvSpPr>
        <p:spPr>
          <a:xfrm>
            <a:off x="3049942" y="2574310"/>
            <a:ext cx="84423"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7172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05625" y="1859371"/>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6464701" y="1522430"/>
            <a:ext cx="1745414" cy="369332"/>
          </a:xfrm>
          <a:prstGeom prst="rect">
            <a:avLst/>
          </a:prstGeom>
        </p:spPr>
        <p:txBody>
          <a:bodyPr wrap="none">
            <a:spAutoFit/>
          </a:bodyPr>
          <a:lstStyle/>
          <a:p>
            <a:r>
              <a:rPr lang="en-GB" dirty="0"/>
              <a:t>method 4 is best</a:t>
            </a:r>
          </a:p>
        </p:txBody>
      </p:sp>
      <p:sp>
        <p:nvSpPr>
          <p:cNvPr id="27" name="Rectangle 26"/>
          <p:cNvSpPr/>
          <p:nvPr/>
        </p:nvSpPr>
        <p:spPr>
          <a:xfrm>
            <a:off x="4226834" y="1539495"/>
            <a:ext cx="1869166" cy="369332"/>
          </a:xfrm>
          <a:prstGeom prst="rect">
            <a:avLst/>
          </a:prstGeom>
        </p:spPr>
        <p:txBody>
          <a:bodyPr wrap="none">
            <a:spAutoFit/>
          </a:bodyPr>
          <a:lstStyle/>
          <a:p>
            <a:r>
              <a:rPr lang="en-GB" dirty="0"/>
              <a:t>method 4 is worst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5161417" y="1908827"/>
            <a:ext cx="339271" cy="48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p:cNvCxnSpPr>
          <p:nvPr/>
        </p:nvCxnSpPr>
        <p:spPr>
          <a:xfrm flipH="1">
            <a:off x="6757988" y="1891762"/>
            <a:ext cx="579420" cy="1789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945691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series: replace integral with sum</a:t>
            </a:r>
          </a:p>
        </p:txBody>
      </p:sp>
      <p:pic>
        <p:nvPicPr>
          <p:cNvPr id="3078" name="Picture 6" descr="https://upload.wikimedia.org/wikipedia/commons/1/1a/Fourier_series_square_wave_circles_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39074" y="242391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1803615"/>
            <a:ext cx="5072222" cy="400110"/>
          </a:xfrm>
          <a:prstGeom prst="rect">
            <a:avLst/>
          </a:prstGeom>
          <a:noFill/>
        </p:spPr>
        <p:txBody>
          <a:bodyPr wrap="none" rtlCol="0">
            <a:spAutoFit/>
          </a:bodyPr>
          <a:lstStyle/>
          <a:p>
            <a:pPr defTabSz="914378"/>
            <a:r>
              <a:rPr lang="en-US" sz="2000" kern="0" dirty="0">
                <a:solidFill>
                  <a:srgbClr val="FFFF00"/>
                </a:solidFill>
              </a:rPr>
              <a:t>approximating a square wave using 4 sinusoids</a:t>
            </a:r>
            <a:endParaRPr lang="en-GB" sz="2000" kern="0" dirty="0">
              <a:solidFill>
                <a:srgbClr val="FFFF00"/>
              </a:solidFill>
            </a:endParaRPr>
          </a:p>
        </p:txBody>
      </p:sp>
    </p:spTree>
    <p:extLst>
      <p:ext uri="{BB962C8B-B14F-4D97-AF65-F5344CB8AC3E}">
        <p14:creationId xmlns:p14="http://schemas.microsoft.com/office/powerpoint/2010/main" val="8324233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84" name="TextBox 83"/>
          <p:cNvSpPr txBox="1"/>
          <p:nvPr/>
        </p:nvSpPr>
        <p:spPr>
          <a:xfrm>
            <a:off x="6206716" y="1249358"/>
            <a:ext cx="184731" cy="400110"/>
          </a:xfrm>
          <a:prstGeom prst="rect">
            <a:avLst/>
          </a:prstGeom>
          <a:noFill/>
        </p:spPr>
        <p:txBody>
          <a:bodyPr wrap="none" rtlCol="0">
            <a:spAutoFit/>
          </a:bodyPr>
          <a:lstStyle/>
          <a:p>
            <a:pPr defTabSz="914378"/>
            <a:endParaRPr lang="en-GB" sz="2000" kern="0" dirty="0">
              <a:solidFill>
                <a:prstClr val="white"/>
              </a:solidFill>
            </a:endParaRPr>
          </a:p>
        </p:txBody>
      </p:sp>
      <p:grpSp>
        <p:nvGrpSpPr>
          <p:cNvPr id="2" name="Group 1"/>
          <p:cNvGrpSpPr/>
          <p:nvPr/>
        </p:nvGrpSpPr>
        <p:grpSpPr>
          <a:xfrm>
            <a:off x="5671582" y="2312559"/>
            <a:ext cx="5134964" cy="1459902"/>
            <a:chOff x="5098173" y="2149535"/>
            <a:chExt cx="6281781" cy="1785949"/>
          </a:xfrm>
        </p:grpSpPr>
        <p:grpSp>
          <p:nvGrpSpPr>
            <p:cNvPr id="9" name="Group 79"/>
            <p:cNvGrpSpPr/>
            <p:nvPr/>
          </p:nvGrpSpPr>
          <p:grpSpPr>
            <a:xfrm>
              <a:off x="5098173" y="2149535"/>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0" name="Group 84"/>
            <p:cNvGrpSpPr/>
            <p:nvPr/>
          </p:nvGrpSpPr>
          <p:grpSpPr>
            <a:xfrm>
              <a:off x="5379160" y="3074414"/>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5383924" y="2149536"/>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95" name="TextBox 94"/>
          <p:cNvSpPr txBox="1"/>
          <p:nvPr/>
        </p:nvSpPr>
        <p:spPr>
          <a:xfrm>
            <a:off x="10531717" y="3649734"/>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5594821" y="1810981"/>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5522038" y="3864047"/>
            <a:ext cx="2775119" cy="369332"/>
          </a:xfrm>
          <a:prstGeom prst="rect">
            <a:avLst/>
          </a:prstGeom>
          <a:noFill/>
        </p:spPr>
        <p:txBody>
          <a:bodyPr wrap="none" rtlCol="0">
            <a:spAutoFit/>
          </a:bodyPr>
          <a:lstStyle/>
          <a:p>
            <a:pPr defTabSz="914378"/>
            <a:r>
              <a:rPr lang="en-US" kern="0" dirty="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51</a:t>
            </a:fld>
            <a:endParaRPr lang="en-US" sz="1800" kern="0">
              <a:solidFill>
                <a:prstClr val="white"/>
              </a:solidFill>
            </a:endParaRPr>
          </a:p>
        </p:txBody>
      </p:sp>
      <p:sp>
        <p:nvSpPr>
          <p:cNvPr id="80" name="Title 1"/>
          <p:cNvSpPr>
            <a:spLocks noGrp="1"/>
          </p:cNvSpPr>
          <p:nvPr>
            <p:ph type="title"/>
          </p:nvPr>
        </p:nvSpPr>
        <p:spPr>
          <a:xfrm>
            <a:off x="761168" y="456657"/>
            <a:ext cx="10655376" cy="825500"/>
          </a:xfrm>
        </p:spPr>
        <p:txBody>
          <a:bodyPr>
            <a:noAutofit/>
          </a:bodyPr>
          <a:lstStyle/>
          <a:p>
            <a:pPr algn="ctr"/>
            <a:r>
              <a:rPr lang="en-US" dirty="0"/>
              <a:t>Fourier spectrum of the sampling function</a:t>
            </a:r>
          </a:p>
        </p:txBody>
      </p:sp>
      <p:pic>
        <p:nvPicPr>
          <p:cNvPr id="14" name="Picture 13"/>
          <p:cNvPicPr>
            <a:picLocks noChangeAspect="1"/>
          </p:cNvPicPr>
          <p:nvPr/>
        </p:nvPicPr>
        <p:blipFill>
          <a:blip r:embed="rId3"/>
          <a:stretch>
            <a:fillRect/>
          </a:stretch>
        </p:blipFill>
        <p:spPr>
          <a:xfrm>
            <a:off x="1092404" y="2149536"/>
            <a:ext cx="2667338" cy="1606243"/>
          </a:xfrm>
          <a:prstGeom prst="rect">
            <a:avLst/>
          </a:prstGeom>
        </p:spPr>
      </p:pic>
      <p:sp>
        <p:nvSpPr>
          <p:cNvPr id="16" name="Rectangle 15"/>
          <p:cNvSpPr/>
          <p:nvPr/>
        </p:nvSpPr>
        <p:spPr>
          <a:xfrm>
            <a:off x="1314892" y="1964870"/>
            <a:ext cx="1866217" cy="369332"/>
          </a:xfrm>
          <a:prstGeom prst="rect">
            <a:avLst/>
          </a:prstGeom>
        </p:spPr>
        <p:txBody>
          <a:bodyPr wrap="none">
            <a:spAutoFit/>
          </a:bodyPr>
          <a:lstStyle/>
          <a:p>
            <a:pPr defTabSz="914378"/>
            <a:r>
              <a:rPr lang="en-US" kern="0" dirty="0"/>
              <a:t>sampling function</a:t>
            </a:r>
            <a:endParaRPr lang="en-GB" kern="0" dirty="0"/>
          </a:p>
        </p:txBody>
      </p:sp>
      <p:pic>
        <p:nvPicPr>
          <p:cNvPr id="3076" name="Picture 4" descr="http://latex2png.com/output/latex_d619034693d3150f7a373aab436c659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15" y="4405214"/>
            <a:ext cx="2938862" cy="9703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latex2png.com/output/latex_139a6fa3fe4e4609993d9af4a006e46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8418" y="4321927"/>
            <a:ext cx="2843804" cy="97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0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52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dirty="0">
              <a:ln>
                <a:noFill/>
              </a:ln>
              <a:solidFill>
                <a:prstClr val="white"/>
              </a:solidFill>
              <a:effectLst/>
              <a:uLnTx/>
              <a:uFillTx/>
            </a:endParaRPr>
          </a:p>
        </p:txBody>
      </p:sp>
      <p:sp>
        <p:nvSpPr>
          <p:cNvPr id="7" name="Title 1"/>
          <p:cNvSpPr>
            <a:spLocks noGrp="1"/>
          </p:cNvSpPr>
          <p:nvPr>
            <p:ph type="title"/>
          </p:nvPr>
        </p:nvSpPr>
        <p:spPr>
          <a:xfrm>
            <a:off x="679411" y="52053"/>
            <a:ext cx="10845877" cy="825500"/>
          </a:xfrm>
        </p:spPr>
        <p:txBody>
          <a:bodyPr>
            <a:normAutofit/>
          </a:bodyPr>
          <a:lstStyle/>
          <a:p>
            <a:pPr algn="ctr"/>
            <a:r>
              <a:rPr lang="en-US" dirty="0"/>
              <a:t>sampling function = sum of Dirac deltas</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9" name="Down Arrow 8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1"/>
          <p:cNvGrpSpPr/>
          <p:nvPr/>
        </p:nvGrpSpPr>
        <p:grpSpPr>
          <a:xfrm>
            <a:off x="2190723" y="1047734"/>
            <a:ext cx="1333509" cy="667812"/>
            <a:chOff x="1643042" y="857238"/>
            <a:chExt cx="1000132" cy="500859"/>
          </a:xfrm>
          <a:effectLst>
            <a:outerShdw blurRad="50800" dist="38100" dir="18900000" algn="bl" rotWithShape="0">
              <a:prstClr val="black">
                <a:alpha val="40000"/>
              </a:prstClr>
            </a:outerShdw>
          </a:effectLst>
        </p:grpSpPr>
        <p:cxnSp>
          <p:nvCxnSpPr>
            <p:cNvPr id="18" name="Straight Arrow Connector 17"/>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16"/>
          <p:cNvGrpSpPr/>
          <p:nvPr/>
        </p:nvGrpSpPr>
        <p:grpSpPr>
          <a:xfrm>
            <a:off x="2190723" y="2571745"/>
            <a:ext cx="1333509" cy="516196"/>
            <a:chOff x="1643042" y="2041726"/>
            <a:chExt cx="1000132" cy="387147"/>
          </a:xfrm>
        </p:grpSpPr>
        <p:cxnSp>
          <p:nvCxnSpPr>
            <p:cNvPr id="35" name="Straight Arrow Connector 34"/>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115"/>
          <p:cNvGrpSpPr/>
          <p:nvPr/>
        </p:nvGrpSpPr>
        <p:grpSpPr>
          <a:xfrm>
            <a:off x="2190723" y="3619502"/>
            <a:ext cx="1333509" cy="516196"/>
            <a:chOff x="1643042" y="2613230"/>
            <a:chExt cx="1000132" cy="387147"/>
          </a:xfrm>
        </p:grpSpPr>
        <p:cxnSp>
          <p:nvCxnSpPr>
            <p:cNvPr id="55" name="Straight Arrow Connector 54"/>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114"/>
          <p:cNvGrpSpPr/>
          <p:nvPr/>
        </p:nvGrpSpPr>
        <p:grpSpPr>
          <a:xfrm>
            <a:off x="2190723" y="4627317"/>
            <a:ext cx="1333509" cy="516196"/>
            <a:chOff x="1643042" y="3256172"/>
            <a:chExt cx="1000132" cy="387147"/>
          </a:xfrm>
        </p:grpSpPr>
        <p:cxnSp>
          <p:nvCxnSpPr>
            <p:cNvPr id="57" name="Straight Arrow Connector 56"/>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113"/>
          <p:cNvGrpSpPr/>
          <p:nvPr/>
        </p:nvGrpSpPr>
        <p:grpSpPr>
          <a:xfrm>
            <a:off x="2190723" y="5675074"/>
            <a:ext cx="1333509" cy="516196"/>
            <a:chOff x="1643042" y="3827676"/>
            <a:chExt cx="1000132" cy="387147"/>
          </a:xfrm>
        </p:grpSpPr>
        <p:cxnSp>
          <p:nvCxnSpPr>
            <p:cNvPr id="59" name="Straight Arrow Connector 58"/>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0" name="TextBox 119"/>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1" name="TextBox 120"/>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70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47163"/>
            <a:ext cx="11226880" cy="825500"/>
          </a:xfrm>
        </p:spPr>
        <p:txBody>
          <a:bodyPr>
            <a:normAutofit/>
          </a:bodyPr>
          <a:lstStyle/>
          <a:p>
            <a:pPr algn="ctr"/>
            <a:r>
              <a:rPr lang="en-US"/>
              <a:t>In </a:t>
            </a:r>
            <a:r>
              <a:rPr lang="en-US" dirty="0"/>
              <a:t>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sp>
        <p:nvSpPr>
          <p:cNvPr id="75" name="Rectangle 74"/>
          <p:cNvSpPr/>
          <p:nvPr/>
        </p:nvSpPr>
        <p:spPr>
          <a:xfrm>
            <a:off x="4826920" y="2975547"/>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4" name="Group 75"/>
          <p:cNvGrpSpPr/>
          <p:nvPr/>
        </p:nvGrpSpPr>
        <p:grpSpPr>
          <a:xfrm>
            <a:off x="5136803" y="3070797"/>
            <a:ext cx="4476781" cy="2952771"/>
            <a:chOff x="3714744" y="2143122"/>
            <a:chExt cx="3357586" cy="2214578"/>
          </a:xfrm>
        </p:grpSpPr>
        <p:grpSp>
          <p:nvGrpSpPr>
            <p:cNvPr id="8" name="Group 74"/>
            <p:cNvGrpSpPr/>
            <p:nvPr/>
          </p:nvGrpSpPr>
          <p:grpSpPr>
            <a:xfrm>
              <a:off x="3714744" y="3211600"/>
              <a:ext cx="3357586" cy="726"/>
              <a:chOff x="2500442" y="3134347"/>
              <a:chExt cx="4332758" cy="528"/>
            </a:xfrm>
          </p:grpSpPr>
          <p:cxnSp>
            <p:nvCxnSpPr>
              <p:cNvPr id="81" name="Straight Arrow Connector 8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9" name="Group 76"/>
            <p:cNvGrpSpPr/>
            <p:nvPr/>
          </p:nvGrpSpPr>
          <p:grpSpPr>
            <a:xfrm>
              <a:off x="5396923" y="2143122"/>
              <a:ext cx="425" cy="2214578"/>
              <a:chOff x="5396923" y="2143122"/>
              <a:chExt cx="425" cy="2214578"/>
            </a:xfrm>
          </p:grpSpPr>
          <p:cxnSp>
            <p:nvCxnSpPr>
              <p:cNvPr id="79" name="Straight Arrow Connector 7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83" name="Oval 82"/>
          <p:cNvSpPr/>
          <p:nvPr/>
        </p:nvSpPr>
        <p:spPr>
          <a:xfrm>
            <a:off x="6219147" y="3451800"/>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84" name="TextBox 83"/>
          <p:cNvSpPr txBox="1"/>
          <p:nvPr/>
        </p:nvSpPr>
        <p:spPr>
          <a:xfrm>
            <a:off x="8893388" y="4143404"/>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85" name="TextBox 84"/>
          <p:cNvSpPr txBox="1"/>
          <p:nvPr/>
        </p:nvSpPr>
        <p:spPr>
          <a:xfrm>
            <a:off x="7369377" y="2975548"/>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86" name="TextBox 85"/>
          <p:cNvSpPr txBox="1"/>
          <p:nvPr/>
        </p:nvSpPr>
        <p:spPr>
          <a:xfrm>
            <a:off x="8280075" y="5833068"/>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87" name="Oval 86"/>
          <p:cNvSpPr/>
          <p:nvPr/>
        </p:nvSpPr>
        <p:spPr>
          <a:xfrm>
            <a:off x="7528618" y="3426952"/>
            <a:ext cx="190501" cy="1905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88" name="Straight Arrow Connector 87"/>
          <p:cNvCxnSpPr>
            <a:endCxn id="87" idx="4"/>
          </p:cNvCxnSpPr>
          <p:nvPr/>
        </p:nvCxnSpPr>
        <p:spPr>
          <a:xfrm flipV="1">
            <a:off x="7362297" y="3617454"/>
            <a:ext cx="261571" cy="934124"/>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89" name="Arc 88"/>
          <p:cNvSpPr/>
          <p:nvPr/>
        </p:nvSpPr>
        <p:spPr>
          <a:xfrm>
            <a:off x="6894685" y="4161925"/>
            <a:ext cx="952507" cy="857256"/>
          </a:xfrm>
          <a:prstGeom prst="arc">
            <a:avLst>
              <a:gd name="adj1" fmla="val 17427481"/>
              <a:gd name="adj2" fmla="val 20974235"/>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90" name="TextBox 89"/>
          <p:cNvSpPr txBox="1"/>
          <p:nvPr/>
        </p:nvSpPr>
        <p:spPr>
          <a:xfrm>
            <a:off x="7503436" y="3745681"/>
            <a:ext cx="146065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00"/>
                </a:solidFill>
                <a:effectLst/>
                <a:uLnTx/>
                <a:uFillTx/>
              </a:rPr>
              <a:t>amplitude</a:t>
            </a:r>
            <a:endParaRPr kumimoji="0" lang="en-GB" sz="2400" b="0" i="0" u="none" strike="noStrike" kern="0" cap="none" spc="0" normalizeH="0" baseline="0" noProof="0" dirty="0">
              <a:ln>
                <a:noFill/>
              </a:ln>
              <a:solidFill>
                <a:srgbClr val="FFFF00"/>
              </a:solidFill>
              <a:effectLst/>
              <a:uLnTx/>
              <a:uFillTx/>
            </a:endParaRPr>
          </a:p>
        </p:txBody>
      </p:sp>
      <p:sp>
        <p:nvSpPr>
          <p:cNvPr id="91" name="TextBox 90"/>
          <p:cNvSpPr txBox="1"/>
          <p:nvPr/>
        </p:nvSpPr>
        <p:spPr>
          <a:xfrm>
            <a:off x="7719119" y="4101076"/>
            <a:ext cx="93006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F497D">
                    <a:lumMod val="40000"/>
                    <a:lumOff val="60000"/>
                  </a:srgbClr>
                </a:solidFill>
                <a:effectLst/>
                <a:uLnTx/>
                <a:uFillTx/>
              </a:rPr>
              <a:t>phase</a:t>
            </a:r>
            <a:endParaRPr kumimoji="0" lang="en-GB" sz="2400" b="0" i="0" u="none" strike="noStrike" kern="0" cap="none" spc="0" normalizeH="0" baseline="0" noProof="0" dirty="0">
              <a:ln>
                <a:noFill/>
              </a:ln>
              <a:solidFill>
                <a:srgbClr val="1F497D">
                  <a:lumMod val="40000"/>
                  <a:lumOff val="60000"/>
                </a:srgbClr>
              </a:solidFill>
              <a:effectLst/>
              <a:uLnTx/>
              <a:uFillTx/>
            </a:endParaRPr>
          </a:p>
        </p:txBody>
      </p:sp>
      <p:grpSp>
        <p:nvGrpSpPr>
          <p:cNvPr id="10"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5918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20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20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0"/>
                                        </p:tgtEl>
                                      </p:cBhvr>
                                      <p:by x="1000" y="1000"/>
                                    </p:animScale>
                                  </p:childTnLst>
                                </p:cTn>
                              </p:par>
                              <p:par>
                                <p:cTn id="15" presetID="49" presetClass="path" presetSubtype="0" accel="50000" decel="50000" fill="hold" nodeType="withEffect">
                                  <p:stCondLst>
                                    <p:cond delay="0"/>
                                  </p:stCondLst>
                                  <p:childTnLst>
                                    <p:animMotion origin="layout" path="M 8.33333E-7 -1.70882E-6 L 0.43281 0.25694 " pathEditMode="relative" rAng="0" ptsTypes="AA">
                                      <p:cBhvr>
                                        <p:cTn id="16" dur="2000" fill="hold"/>
                                        <p:tgtEl>
                                          <p:spTgt spid="10"/>
                                        </p:tgtEl>
                                        <p:attrNameLst>
                                          <p:attrName>ppt_x</p:attrName>
                                          <p:attrName>ppt_y</p:attrName>
                                        </p:attrNameLst>
                                      </p:cBhvr>
                                      <p:rCtr x="21632" y="12832"/>
                                    </p:animMotion>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20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20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20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000"/>
                                        <p:tgtEl>
                                          <p:spTgt spid="87"/>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000"/>
                                        <p:tgtEl>
                                          <p:spTgt spid="8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2000"/>
                                        <p:tgtEl>
                                          <p:spTgt spid="9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20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2000"/>
                                        <p:tgtEl>
                                          <p:spTgt spid="9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2000"/>
                                        <p:tgtEl>
                                          <p:spTgt spid="8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3" grpId="0" animBg="1"/>
      <p:bldP spid="84" grpId="0"/>
      <p:bldP spid="85" grpId="0"/>
      <p:bldP spid="86" grpId="0" animBg="1"/>
      <p:bldP spid="87" grpId="0" animBg="1"/>
      <p:bldP spid="89" grpId="0" animBg="1"/>
      <p:bldP spid="90" grpId="0"/>
      <p:bldP spid="91" grpId="0"/>
      <p:bldP spid="44" grpId="0" animBg="1"/>
      <p:bldP spid="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52053"/>
            <a:ext cx="11226880" cy="825500"/>
          </a:xfrm>
        </p:spPr>
        <p:txBody>
          <a:bodyPr>
            <a:normAutofit/>
          </a:bodyPr>
          <a:lstStyle/>
          <a:p>
            <a:pPr algn="ctr"/>
            <a:r>
              <a:rPr lang="en-US" dirty="0"/>
              <a:t>Review: in 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grpSp>
        <p:nvGrpSpPr>
          <p:cNvPr id="4"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8" name="Group 3"/>
          <p:cNvGrpSpPr/>
          <p:nvPr/>
        </p:nvGrpSpPr>
        <p:grpSpPr>
          <a:xfrm>
            <a:off x="5136803" y="2988312"/>
            <a:ext cx="5487815" cy="3333773"/>
            <a:chOff x="3772590" y="2384060"/>
            <a:chExt cx="4115861" cy="2500330"/>
          </a:xfrm>
        </p:grpSpPr>
        <p:sp>
          <p:nvSpPr>
            <p:cNvPr id="50" name="Rectangle 49"/>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9" name="Group 50"/>
            <p:cNvGrpSpPr/>
            <p:nvPr/>
          </p:nvGrpSpPr>
          <p:grpSpPr>
            <a:xfrm>
              <a:off x="4005002" y="2455498"/>
              <a:ext cx="3357586" cy="2214578"/>
              <a:chOff x="3714744" y="2143122"/>
              <a:chExt cx="3357586" cy="2214578"/>
            </a:xfrm>
          </p:grpSpPr>
          <p:grpSp>
            <p:nvGrpSpPr>
              <p:cNvPr id="10" name="Group 74"/>
              <p:cNvGrpSpPr/>
              <p:nvPr/>
            </p:nvGrpSpPr>
            <p:grpSpPr>
              <a:xfrm>
                <a:off x="3714744" y="3211600"/>
                <a:ext cx="3357586" cy="726"/>
                <a:chOff x="2500442" y="3134347"/>
                <a:chExt cx="4332758" cy="528"/>
              </a:xfrm>
            </p:grpSpPr>
            <p:cxnSp>
              <p:nvCxnSpPr>
                <p:cNvPr id="56" name="Straight Arrow Connector 55"/>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1" name="Group 76"/>
              <p:cNvGrpSpPr/>
              <p:nvPr/>
            </p:nvGrpSpPr>
            <p:grpSpPr>
              <a:xfrm>
                <a:off x="5396923" y="2143122"/>
                <a:ext cx="425" cy="2214578"/>
                <a:chOff x="5396923" y="2143122"/>
                <a:chExt cx="425" cy="2214578"/>
              </a:xfrm>
            </p:grpSpPr>
            <p:cxnSp>
              <p:nvCxnSpPr>
                <p:cNvPr id="54" name="Straight Arrow Connector 53"/>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58" name="Oval 57"/>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59" name="TextBox 58"/>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2" name="TextBox 61"/>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5" name="TextBox 64"/>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6" name="Oval 65"/>
            <p:cNvSpPr/>
            <p:nvPr/>
          </p:nvSpPr>
          <p:spPr>
            <a:xfrm>
              <a:off x="6324988" y="3062466"/>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67" name="Straight Arrow Connector 66"/>
            <p:cNvCxnSpPr>
              <a:endCxn id="66" idx="3"/>
            </p:cNvCxnSpPr>
            <p:nvPr/>
          </p:nvCxnSpPr>
          <p:spPr>
            <a:xfrm flipV="1">
              <a:off x="5674124" y="3184418"/>
              <a:ext cx="671788" cy="381666"/>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68" name="Arc 67"/>
            <p:cNvSpPr/>
            <p:nvPr/>
          </p:nvSpPr>
          <p:spPr>
            <a:xfrm>
              <a:off x="5323413" y="3205342"/>
              <a:ext cx="1134845" cy="711444"/>
            </a:xfrm>
            <a:prstGeom prst="arc">
              <a:avLst>
                <a:gd name="adj1" fmla="val 19506743"/>
                <a:gd name="adj2" fmla="val 21259519"/>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cxnSp>
        <p:nvCxnSpPr>
          <p:cNvPr id="73" name="Straight Connector 72"/>
          <p:cNvCxnSpPr/>
          <p:nvPr/>
        </p:nvCxnSpPr>
        <p:spPr>
          <a:xfrm>
            <a:off x="7703693" y="13274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082741" y="1327454"/>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7608443" y="22970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13" name="Group 95"/>
          <p:cNvGrpSpPr/>
          <p:nvPr/>
        </p:nvGrpSpPr>
        <p:grpSpPr>
          <a:xfrm>
            <a:off x="5423925" y="2975548"/>
            <a:ext cx="5487815" cy="3333773"/>
            <a:chOff x="3772590" y="2384060"/>
            <a:chExt cx="4115861" cy="2500330"/>
          </a:xfrm>
        </p:grpSpPr>
        <p:sp>
          <p:nvSpPr>
            <p:cNvPr id="97" name="Rectangle 96"/>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4" name="Group 97"/>
            <p:cNvGrpSpPr/>
            <p:nvPr/>
          </p:nvGrpSpPr>
          <p:grpSpPr>
            <a:xfrm>
              <a:off x="4005002" y="2455498"/>
              <a:ext cx="3357586" cy="2214578"/>
              <a:chOff x="3714744" y="2143122"/>
              <a:chExt cx="3357586" cy="2214578"/>
            </a:xfrm>
          </p:grpSpPr>
          <p:grpSp>
            <p:nvGrpSpPr>
              <p:cNvPr id="15" name="Group 74"/>
              <p:cNvGrpSpPr/>
              <p:nvPr/>
            </p:nvGrpSpPr>
            <p:grpSpPr>
              <a:xfrm>
                <a:off x="3714744" y="3211600"/>
                <a:ext cx="3357586" cy="726"/>
                <a:chOff x="2500442" y="3134347"/>
                <a:chExt cx="4332758" cy="528"/>
              </a:xfrm>
            </p:grpSpPr>
            <p:cxnSp>
              <p:nvCxnSpPr>
                <p:cNvPr id="111" name="Straight Arrow Connector 11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6" name="Group 76"/>
              <p:cNvGrpSpPr/>
              <p:nvPr/>
            </p:nvGrpSpPr>
            <p:grpSpPr>
              <a:xfrm>
                <a:off x="5396923" y="2143122"/>
                <a:ext cx="425" cy="2214578"/>
                <a:chOff x="5396923" y="2143122"/>
                <a:chExt cx="425" cy="2214578"/>
              </a:xfrm>
            </p:grpSpPr>
            <p:cxnSp>
              <p:nvCxnSpPr>
                <p:cNvPr id="109" name="Straight Arrow Connector 10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9" name="Oval 98"/>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0" name="TextBox 99"/>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101" name="TextBox 100"/>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102" name="TextBox 101"/>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103" name="Oval 102"/>
            <p:cNvSpPr/>
            <p:nvPr/>
          </p:nvSpPr>
          <p:spPr>
            <a:xfrm>
              <a:off x="6386820" y="3845348"/>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04" name="Straight Arrow Connector 103"/>
            <p:cNvCxnSpPr>
              <a:endCxn id="103" idx="2"/>
            </p:cNvCxnSpPr>
            <p:nvPr/>
          </p:nvCxnSpPr>
          <p:spPr>
            <a:xfrm>
              <a:off x="5687606" y="3545797"/>
              <a:ext cx="699214" cy="37098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5" name="Arc 104"/>
            <p:cNvSpPr/>
            <p:nvPr/>
          </p:nvSpPr>
          <p:spPr>
            <a:xfrm>
              <a:off x="5323413" y="3205342"/>
              <a:ext cx="929109" cy="640006"/>
            </a:xfrm>
            <a:prstGeom prst="arc">
              <a:avLst>
                <a:gd name="adj1" fmla="val 21497879"/>
                <a:gd name="adj2" fmla="val 1912657"/>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sp>
        <p:nvSpPr>
          <p:cNvPr id="113" name="Oval 112"/>
          <p:cNvSpPr/>
          <p:nvPr/>
        </p:nvSpPr>
        <p:spPr>
          <a:xfrm>
            <a:off x="7607015" y="1418660"/>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4" name="Oval 113"/>
          <p:cNvSpPr/>
          <p:nvPr/>
        </p:nvSpPr>
        <p:spPr>
          <a:xfrm>
            <a:off x="8979112" y="1422439"/>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5" name="Oval 114"/>
          <p:cNvSpPr/>
          <p:nvPr/>
        </p:nvSpPr>
        <p:spPr>
          <a:xfrm>
            <a:off x="8976320" y="1868871"/>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2" name="Straight Connector 11"/>
          <p:cNvCxnSpPr/>
          <p:nvPr/>
        </p:nvCxnSpPr>
        <p:spPr>
          <a:xfrm flipV="1">
            <a:off x="6219147" y="1654440"/>
            <a:ext cx="3856101" cy="1198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278341" y="1523987"/>
            <a:ext cx="3777184" cy="149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65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1" presetClass="exit" presetSubtype="0" fill="hold" nodeType="afterEffect">
                                  <p:stCondLst>
                                    <p:cond delay="0"/>
                                  </p:stCondLst>
                                  <p:childTnLst>
                                    <p:set>
                                      <p:cBhvr>
                                        <p:cTn id="22" dur="1" fill="hold">
                                          <p:stCondLst>
                                            <p:cond delay="0"/>
                                          </p:stCondLst>
                                        </p:cTn>
                                        <p:tgtEl>
                                          <p:spTgt spid="73"/>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13" grpId="0" animBg="1"/>
      <p:bldP spid="114" grpId="0" animBg="1"/>
      <p:bldP spid="1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76211" y="52053"/>
            <a:ext cx="11226880" cy="825500"/>
          </a:xfrm>
        </p:spPr>
        <p:txBody>
          <a:bodyPr>
            <a:normAutofit/>
          </a:bodyPr>
          <a:lstStyle/>
          <a:p>
            <a:pPr algn="ctr"/>
            <a:r>
              <a:rPr lang="en-US" dirty="0"/>
              <a:t>amplitude spectrum is not flat</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9" name="Down Arrow 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2" name="Group 9"/>
          <p:cNvGrpSpPr/>
          <p:nvPr/>
        </p:nvGrpSpPr>
        <p:grpSpPr>
          <a:xfrm>
            <a:off x="2190723" y="1047734"/>
            <a:ext cx="1333509" cy="667812"/>
            <a:chOff x="1643042" y="857238"/>
            <a:chExt cx="1000132" cy="500859"/>
          </a:xfrm>
        </p:grpSpPr>
        <p:cxnSp>
          <p:nvCxnSpPr>
            <p:cNvPr id="11" name="Straight Arrow Connector 10"/>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7"/>
          <p:cNvGrpSpPr/>
          <p:nvPr/>
        </p:nvGrpSpPr>
        <p:grpSpPr>
          <a:xfrm>
            <a:off x="2190723" y="2571745"/>
            <a:ext cx="1333509" cy="516196"/>
            <a:chOff x="1643042" y="2041726"/>
            <a:chExt cx="1000132" cy="387147"/>
          </a:xfrm>
        </p:grpSpPr>
        <p:cxnSp>
          <p:nvCxnSpPr>
            <p:cNvPr id="19" name="Straight Arrow Connector 18"/>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22"/>
          <p:cNvGrpSpPr/>
          <p:nvPr/>
        </p:nvGrpSpPr>
        <p:grpSpPr>
          <a:xfrm>
            <a:off x="2190723" y="3619502"/>
            <a:ext cx="1333509" cy="516196"/>
            <a:chOff x="1643042" y="2613230"/>
            <a:chExt cx="1000132" cy="387147"/>
          </a:xfrm>
        </p:grpSpPr>
        <p:cxnSp>
          <p:nvCxnSpPr>
            <p:cNvPr id="24" name="Straight Arrow Connector 23"/>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27"/>
          <p:cNvGrpSpPr/>
          <p:nvPr/>
        </p:nvGrpSpPr>
        <p:grpSpPr>
          <a:xfrm>
            <a:off x="2190723" y="4627317"/>
            <a:ext cx="1333509" cy="516196"/>
            <a:chOff x="1643042" y="3256172"/>
            <a:chExt cx="1000132" cy="387147"/>
          </a:xfrm>
        </p:grpSpPr>
        <p:cxnSp>
          <p:nvCxnSpPr>
            <p:cNvPr id="29" name="Straight Arrow Connector 28"/>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32"/>
          <p:cNvGrpSpPr/>
          <p:nvPr/>
        </p:nvGrpSpPr>
        <p:grpSpPr>
          <a:xfrm>
            <a:off x="2190723" y="5675074"/>
            <a:ext cx="1333509" cy="516196"/>
            <a:chOff x="1643042" y="3827676"/>
            <a:chExt cx="1000132" cy="387147"/>
          </a:xfrm>
        </p:grpSpPr>
        <p:cxnSp>
          <p:nvCxnSpPr>
            <p:cNvPr id="34" name="Straight Arrow Connector 33"/>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39" name="TextBox 38"/>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40" name="TextBox 39"/>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3414697" y="3683172"/>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048722" y="590551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6191251" y="590551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sp>
        <p:nvSpPr>
          <p:cNvPr id="80" name="Down Arrow 79"/>
          <p:cNvSpPr/>
          <p:nvPr/>
        </p:nvSpPr>
        <p:spPr>
          <a:xfrm>
            <a:off x="9096396" y="1809739"/>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3" name="TextBox 102"/>
          <p:cNvSpPr txBox="1"/>
          <p:nvPr/>
        </p:nvSpPr>
        <p:spPr>
          <a:xfrm>
            <a:off x="9143018" y="4970817"/>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pic>
        <p:nvPicPr>
          <p:cNvPr id="24596"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5714998" y="857232"/>
            <a:ext cx="762005" cy="762005"/>
          </a:xfrm>
          <a:prstGeom prst="rect">
            <a:avLst/>
          </a:prstGeom>
          <a:noFill/>
          <a:ln w="9525">
            <a:noFill/>
            <a:miter lim="800000"/>
            <a:headEnd/>
            <a:tailEnd/>
          </a:ln>
          <a:effectLst/>
        </p:spPr>
      </p:pic>
      <p:grpSp>
        <p:nvGrpSpPr>
          <p:cNvPr id="18" name="Group 146"/>
          <p:cNvGrpSpPr/>
          <p:nvPr/>
        </p:nvGrpSpPr>
        <p:grpSpPr>
          <a:xfrm>
            <a:off x="7905763" y="5386925"/>
            <a:ext cx="2857520" cy="613844"/>
            <a:chOff x="2786050" y="3071817"/>
            <a:chExt cx="5260318" cy="1130006"/>
          </a:xfrm>
        </p:grpSpPr>
        <p:grpSp>
          <p:nvGrpSpPr>
            <p:cNvPr id="23" name="Group 136"/>
            <p:cNvGrpSpPr/>
            <p:nvPr/>
          </p:nvGrpSpPr>
          <p:grpSpPr>
            <a:xfrm>
              <a:off x="2786050" y="3071817"/>
              <a:ext cx="5260318" cy="1001110"/>
              <a:chOff x="1285852" y="3261522"/>
              <a:chExt cx="6281781" cy="1239053"/>
            </a:xfrm>
          </p:grpSpPr>
          <p:cxnSp>
            <p:nvCxnSpPr>
              <p:cNvPr id="115" name="Straight Arrow Connector 11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19" name="Straight Connector 118"/>
            <p:cNvCxnSpPr/>
            <p:nvPr/>
          </p:nvCxnSpPr>
          <p:spPr>
            <a:xfrm>
              <a:off x="2786050" y="35004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786050" y="3851135"/>
              <a:ext cx="5260318" cy="350688"/>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8" name="Group 133"/>
          <p:cNvGrpSpPr/>
          <p:nvPr/>
        </p:nvGrpSpPr>
        <p:grpSpPr>
          <a:xfrm>
            <a:off x="7905763" y="2381243"/>
            <a:ext cx="2857520" cy="659712"/>
            <a:chOff x="2938450" y="3224217"/>
            <a:chExt cx="5260318" cy="1214445"/>
          </a:xfrm>
        </p:grpSpPr>
        <p:grpSp>
          <p:nvGrpSpPr>
            <p:cNvPr id="33" name="Group 136"/>
            <p:cNvGrpSpPr/>
            <p:nvPr/>
          </p:nvGrpSpPr>
          <p:grpSpPr>
            <a:xfrm>
              <a:off x="2938450" y="3224217"/>
              <a:ext cx="5260318" cy="1001110"/>
              <a:chOff x="1285852" y="3261522"/>
              <a:chExt cx="6281781" cy="1239053"/>
            </a:xfrm>
          </p:grpSpPr>
          <p:cxnSp>
            <p:nvCxnSpPr>
              <p:cNvPr id="129" name="Straight Arrow Connector 12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32" name="Straight Connector 13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3009888" y="3867158"/>
              <a:ext cx="5143536" cy="5715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1" name="Group 143"/>
          <p:cNvGrpSpPr/>
          <p:nvPr/>
        </p:nvGrpSpPr>
        <p:grpSpPr>
          <a:xfrm>
            <a:off x="7905763" y="3351386"/>
            <a:ext cx="2857520" cy="934871"/>
            <a:chOff x="2938450" y="3224217"/>
            <a:chExt cx="5260318" cy="1720973"/>
          </a:xfrm>
        </p:grpSpPr>
        <p:grpSp>
          <p:nvGrpSpPr>
            <p:cNvPr id="42" name="Group 136"/>
            <p:cNvGrpSpPr/>
            <p:nvPr/>
          </p:nvGrpSpPr>
          <p:grpSpPr>
            <a:xfrm>
              <a:off x="2938450" y="3224217"/>
              <a:ext cx="5260318" cy="1001110"/>
              <a:chOff x="1285852" y="3261522"/>
              <a:chExt cx="6281781" cy="1239053"/>
            </a:xfrm>
          </p:grpSpPr>
          <p:cxnSp>
            <p:nvCxnSpPr>
              <p:cNvPr id="139" name="Straight Arrow Connector 13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42" name="Straight Connector 14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938450" y="3367095"/>
              <a:ext cx="5260318" cy="157809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3" name="Group 147"/>
          <p:cNvGrpSpPr/>
          <p:nvPr/>
        </p:nvGrpSpPr>
        <p:grpSpPr>
          <a:xfrm>
            <a:off x="7905764" y="4286256"/>
            <a:ext cx="2858089" cy="1047757"/>
            <a:chOff x="2938450" y="3191755"/>
            <a:chExt cx="5261367" cy="1928784"/>
          </a:xfrm>
        </p:grpSpPr>
        <p:grpSp>
          <p:nvGrpSpPr>
            <p:cNvPr id="44" name="Group 136"/>
            <p:cNvGrpSpPr/>
            <p:nvPr/>
          </p:nvGrpSpPr>
          <p:grpSpPr>
            <a:xfrm>
              <a:off x="2938627" y="3224217"/>
              <a:ext cx="5261190" cy="1001110"/>
              <a:chOff x="1285852" y="3261522"/>
              <a:chExt cx="6281781" cy="1239053"/>
            </a:xfrm>
          </p:grpSpPr>
          <p:cxnSp>
            <p:nvCxnSpPr>
              <p:cNvPr id="152" name="Straight Arrow Connector 15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50" name="Straight Connector 149"/>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2938450" y="3191755"/>
              <a:ext cx="5084975" cy="192878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9144022" y="2952748"/>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8" name="Rectangle 107"/>
          <p:cNvSpPr/>
          <p:nvPr/>
        </p:nvSpPr>
        <p:spPr>
          <a:xfrm>
            <a:off x="7810512" y="1047733"/>
            <a:ext cx="2952771" cy="666755"/>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9144022" y="3930102"/>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45" name="Group 96"/>
          <p:cNvGrpSpPr/>
          <p:nvPr/>
        </p:nvGrpSpPr>
        <p:grpSpPr>
          <a:xfrm>
            <a:off x="7977072" y="1047733"/>
            <a:ext cx="2595709" cy="617499"/>
            <a:chOff x="1290615" y="2000246"/>
            <a:chExt cx="6281781" cy="1785950"/>
          </a:xfrm>
        </p:grpSpPr>
        <p:grpSp>
          <p:nvGrpSpPr>
            <p:cNvPr id="46" name="Group 136"/>
            <p:cNvGrpSpPr/>
            <p:nvPr/>
          </p:nvGrpSpPr>
          <p:grpSpPr>
            <a:xfrm>
              <a:off x="1290615" y="2000247"/>
              <a:ext cx="6281781" cy="1428760"/>
              <a:chOff x="1285852" y="3261522"/>
              <a:chExt cx="6281781" cy="1239053"/>
            </a:xfrm>
          </p:grpSpPr>
          <p:cxnSp>
            <p:nvCxnSpPr>
              <p:cNvPr id="123" name="Straight Arrow Connector 122"/>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7" name="Group 12"/>
            <p:cNvGrpSpPr/>
            <p:nvPr/>
          </p:nvGrpSpPr>
          <p:grpSpPr>
            <a:xfrm>
              <a:off x="1576367" y="2000246"/>
              <a:ext cx="5715040" cy="1342921"/>
              <a:chOff x="1576367" y="1931559"/>
              <a:chExt cx="5715040" cy="982980"/>
            </a:xfrm>
          </p:grpSpPr>
          <p:grpSp>
            <p:nvGrpSpPr>
              <p:cNvPr id="48" name="Group 98"/>
              <p:cNvGrpSpPr/>
              <p:nvPr/>
            </p:nvGrpSpPr>
            <p:grpSpPr>
              <a:xfrm>
                <a:off x="1576367" y="1931559"/>
                <a:ext cx="5715040" cy="982980"/>
                <a:chOff x="1571604" y="3160406"/>
                <a:chExt cx="5715040" cy="982980"/>
              </a:xfrm>
            </p:grpSpPr>
            <p:sp>
              <p:nvSpPr>
                <p:cNvPr id="121" name="Freeform 120"/>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22" name="Freeform 121"/>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20" name="Straight Connector 119"/>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13" name="Freeform 1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14" name="Freeform 1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127" name="TextBox 126"/>
          <p:cNvSpPr txBox="1"/>
          <p:nvPr/>
        </p:nvSpPr>
        <p:spPr>
          <a:xfrm>
            <a:off x="4952993" y="1333486"/>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89" name="Rectangle 8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68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61963" y="52053"/>
            <a:ext cx="10560125" cy="825500"/>
          </a:xfrm>
        </p:spPr>
        <p:txBody>
          <a:bodyPr>
            <a:normAutofit/>
          </a:bodyPr>
          <a:lstStyle/>
          <a:p>
            <a:pPr algn="ctr"/>
            <a:r>
              <a:rPr lang="en-US" dirty="0"/>
              <a:t>sample contributions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cxnSp>
        <p:nvCxnSpPr>
          <p:cNvPr id="49" name="Straight Arrow Connector 48"/>
          <p:cNvCxnSpPr/>
          <p:nvPr/>
        </p:nvCxnSpPr>
        <p:spPr>
          <a:xfrm rot="5400000" flipH="1" flipV="1">
            <a:off x="1424803" y="2088067"/>
            <a:ext cx="771311" cy="147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810795" y="2473966"/>
            <a:ext cx="2705631" cy="49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860175" y="2466567"/>
            <a:ext cx="2534019" cy="10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167466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195474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2335747"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2430998"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002502"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64310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2" name="Group 57"/>
          <p:cNvGrpSpPr/>
          <p:nvPr/>
        </p:nvGrpSpPr>
        <p:grpSpPr>
          <a:xfrm>
            <a:off x="4952992" y="3047997"/>
            <a:ext cx="4476781" cy="2952771"/>
            <a:chOff x="3714744" y="2143122"/>
            <a:chExt cx="3357586" cy="2214578"/>
          </a:xfrm>
        </p:grpSpPr>
        <p:grpSp>
          <p:nvGrpSpPr>
            <p:cNvPr id="3" name="Group 74"/>
            <p:cNvGrpSpPr/>
            <p:nvPr/>
          </p:nvGrpSpPr>
          <p:grpSpPr>
            <a:xfrm>
              <a:off x="3714744" y="3211600"/>
              <a:ext cx="3357586" cy="726"/>
              <a:chOff x="2500442" y="3134347"/>
              <a:chExt cx="4332758" cy="528"/>
            </a:xfrm>
          </p:grpSpPr>
          <p:cxnSp>
            <p:nvCxnSpPr>
              <p:cNvPr id="63" name="Straight Arrow Connector 62"/>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76"/>
            <p:cNvGrpSpPr/>
            <p:nvPr/>
          </p:nvGrpSpPr>
          <p:grpSpPr>
            <a:xfrm>
              <a:off x="5396923" y="2143122"/>
              <a:ext cx="425" cy="2214578"/>
              <a:chOff x="5396923" y="2143122"/>
              <a:chExt cx="425" cy="2214578"/>
            </a:xfrm>
          </p:grpSpPr>
          <p:cxnSp>
            <p:nvCxnSpPr>
              <p:cNvPr id="61" name="Straight Arrow Connector 60"/>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65" name="Oval 64"/>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6" name="TextBox 65"/>
          <p:cNvSpPr txBox="1"/>
          <p:nvPr/>
        </p:nvSpPr>
        <p:spPr>
          <a:xfrm>
            <a:off x="8709577" y="4025353"/>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7" name="TextBox 66"/>
          <p:cNvSpPr txBox="1"/>
          <p:nvPr/>
        </p:nvSpPr>
        <p:spPr>
          <a:xfrm>
            <a:off x="7185566" y="2857497"/>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8" name="TextBox 67"/>
          <p:cNvSpPr txBox="1"/>
          <p:nvPr/>
        </p:nvSpPr>
        <p:spPr>
          <a:xfrm>
            <a:off x="8096264" y="5715017"/>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9" name="Oval 68"/>
          <p:cNvSpPr/>
          <p:nvPr/>
        </p:nvSpPr>
        <p:spPr>
          <a:xfrm>
            <a:off x="6061413" y="3567621"/>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74" name="TextBox 73"/>
          <p:cNvSpPr txBox="1"/>
          <p:nvPr/>
        </p:nvSpPr>
        <p:spPr>
          <a:xfrm>
            <a:off x="199607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75" name="TextBox 74"/>
          <p:cNvSpPr txBox="1"/>
          <p:nvPr/>
        </p:nvSpPr>
        <p:spPr>
          <a:xfrm>
            <a:off x="2281827"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76" name="TextBox 75"/>
          <p:cNvSpPr txBox="1"/>
          <p:nvPr/>
        </p:nvSpPr>
        <p:spPr>
          <a:xfrm>
            <a:off x="257172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77" name="TextBox 76"/>
          <p:cNvSpPr txBox="1"/>
          <p:nvPr/>
        </p:nvSpPr>
        <p:spPr>
          <a:xfrm>
            <a:off x="28533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78" name="TextBox 77"/>
          <p:cNvSpPr txBox="1"/>
          <p:nvPr/>
        </p:nvSpPr>
        <p:spPr>
          <a:xfrm>
            <a:off x="33337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80" name="TextBox 79"/>
          <p:cNvSpPr txBox="1"/>
          <p:nvPr/>
        </p:nvSpPr>
        <p:spPr>
          <a:xfrm>
            <a:off x="6096000" y="2285993"/>
            <a:ext cx="273940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At a given frequency</a:t>
            </a:r>
            <a:endParaRPr kumimoji="0" lang="en-GB" sz="2400" b="0" i="0" u="none" strike="noStrike" kern="0" cap="none" spc="0" normalizeH="0" baseline="0" noProof="0" dirty="0">
              <a:ln>
                <a:noFill/>
              </a:ln>
              <a:solidFill>
                <a:prstClr val="white"/>
              </a:solidFill>
              <a:effectLst/>
              <a:uLnTx/>
              <a:uFillTx/>
            </a:endParaRPr>
          </a:p>
        </p:txBody>
      </p:sp>
      <p:sp>
        <p:nvSpPr>
          <p:cNvPr id="81" name="Oval 80"/>
          <p:cNvSpPr/>
          <p:nvPr/>
        </p:nvSpPr>
        <p:spPr>
          <a:xfrm>
            <a:off x="6667504" y="3238499"/>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82" name="Oval 81"/>
          <p:cNvSpPr/>
          <p:nvPr/>
        </p:nvSpPr>
        <p:spPr>
          <a:xfrm>
            <a:off x="6286501" y="5143512"/>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83" name="Oval 82"/>
          <p:cNvSpPr/>
          <p:nvPr/>
        </p:nvSpPr>
        <p:spPr>
          <a:xfrm>
            <a:off x="8001013" y="4572008"/>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84" name="Oval 83"/>
          <p:cNvSpPr/>
          <p:nvPr/>
        </p:nvSpPr>
        <p:spPr>
          <a:xfrm>
            <a:off x="5810248" y="4095755"/>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97" name="TextBox 96"/>
          <p:cNvSpPr txBox="1"/>
          <p:nvPr/>
        </p:nvSpPr>
        <p:spPr>
          <a:xfrm>
            <a:off x="855981" y="2666996"/>
            <a:ext cx="242085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function</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886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2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0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2000"/>
                                        <p:tgtEl>
                                          <p:spTgt spid="84"/>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2000"/>
                                        <p:tgtEl>
                                          <p:spTgt spid="75"/>
                                        </p:tgtEl>
                                      </p:cBhvr>
                                    </p:animEffect>
                                  </p:childTnLst>
                                </p:cTn>
                              </p:par>
                              <p:par>
                                <p:cTn id="18" presetID="10"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2000"/>
                                        <p:tgtEl>
                                          <p:spTgt spid="5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2000"/>
                                        <p:tgtEl>
                                          <p:spTgt spid="82"/>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000"/>
                                        <p:tgtEl>
                                          <p:spTgt spid="76"/>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20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2000"/>
                                        <p:tgtEl>
                                          <p:spTgt spid="81"/>
                                        </p:tgtEl>
                                      </p:cBhvr>
                                    </p:animEffect>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2000"/>
                                        <p:tgtEl>
                                          <p:spTgt spid="77"/>
                                        </p:tgtEl>
                                      </p:cBhvr>
                                    </p:animEffect>
                                  </p:childTnLst>
                                </p:cTn>
                              </p:par>
                              <p:par>
                                <p:cTn id="38" presetID="10"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20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2000"/>
                                        <p:tgtEl>
                                          <p:spTgt spid="83"/>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2000"/>
                                        <p:tgtEl>
                                          <p:spTgt spid="78"/>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2000"/>
                                        <p:tgtEl>
                                          <p:spTgt spid="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2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5" grpId="0"/>
      <p:bldP spid="76" grpId="0"/>
      <p:bldP spid="77" grpId="0"/>
      <p:bldP spid="78" grpId="0"/>
      <p:bldP spid="81" grpId="0" animBg="1"/>
      <p:bldP spid="82" grpId="0" animBg="1"/>
      <p:bldP spid="8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grpSp>
        <p:nvGrpSpPr>
          <p:cNvPr id="2" name="Group 96"/>
          <p:cNvGrpSpPr/>
          <p:nvPr/>
        </p:nvGrpSpPr>
        <p:grpSpPr>
          <a:xfrm>
            <a:off x="761963" y="1523987"/>
            <a:ext cx="5108744" cy="1215331"/>
            <a:chOff x="1290615" y="2000246"/>
            <a:chExt cx="6281781" cy="1785950"/>
          </a:xfrm>
        </p:grpSpPr>
        <p:grpSp>
          <p:nvGrpSpPr>
            <p:cNvPr id="3" name="Group 136"/>
            <p:cNvGrpSpPr/>
            <p:nvPr/>
          </p:nvGrpSpPr>
          <p:grpSpPr>
            <a:xfrm>
              <a:off x="1290615" y="2000247"/>
              <a:ext cx="6281781" cy="1428760"/>
              <a:chOff x="1285852" y="3261522"/>
              <a:chExt cx="6281781" cy="1239053"/>
            </a:xfrm>
          </p:grpSpPr>
          <p:cxnSp>
            <p:nvCxnSpPr>
              <p:cNvPr id="19" name="Straight Arrow Connector 1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12"/>
            <p:cNvGrpSpPr/>
            <p:nvPr/>
          </p:nvGrpSpPr>
          <p:grpSpPr>
            <a:xfrm>
              <a:off x="1576367" y="2000246"/>
              <a:ext cx="5715040" cy="1342921"/>
              <a:chOff x="1576367" y="1931559"/>
              <a:chExt cx="5715040" cy="982980"/>
            </a:xfrm>
          </p:grpSpPr>
          <p:grpSp>
            <p:nvGrpSpPr>
              <p:cNvPr id="8" name="Group 98"/>
              <p:cNvGrpSpPr/>
              <p:nvPr/>
            </p:nvGrpSpPr>
            <p:grpSpPr>
              <a:xfrm>
                <a:off x="1576367" y="1931559"/>
                <a:ext cx="5715040" cy="982980"/>
                <a:chOff x="1571604" y="3160406"/>
                <a:chExt cx="5715040" cy="982980"/>
              </a:xfrm>
            </p:grpSpPr>
            <p:sp>
              <p:nvSpPr>
                <p:cNvPr id="17" name="Freeform 16"/>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8" name="Freeform 17"/>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6" name="Straight Connector 15"/>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9"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3" name="Freeform 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4" name="Freeform 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86" name="TextBox 85"/>
          <p:cNvSpPr txBox="1"/>
          <p:nvPr/>
        </p:nvSpPr>
        <p:spPr>
          <a:xfrm>
            <a:off x="862044" y="1028734"/>
            <a:ext cx="255871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0" name="Group 57"/>
          <p:cNvGrpSpPr/>
          <p:nvPr/>
        </p:nvGrpSpPr>
        <p:grpSpPr>
          <a:xfrm>
            <a:off x="4952992" y="3047997"/>
            <a:ext cx="4476781" cy="2952771"/>
            <a:chOff x="3714744" y="2143122"/>
            <a:chExt cx="3357586" cy="2214578"/>
          </a:xfrm>
        </p:grpSpPr>
        <p:grpSp>
          <p:nvGrpSpPr>
            <p:cNvPr id="11"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2"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97" name="TextBox 96"/>
          <p:cNvSpPr txBox="1"/>
          <p:nvPr/>
        </p:nvSpPr>
        <p:spPr>
          <a:xfrm>
            <a:off x="8286765" y="2310841"/>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98" name="Oval 97"/>
          <p:cNvSpPr/>
          <p:nvPr/>
        </p:nvSpPr>
        <p:spPr>
          <a:xfrm>
            <a:off x="6113293" y="3619501"/>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5</a:t>
            </a:r>
            <a:endParaRPr kumimoji="0" lang="en-GB" sz="2400" b="0" i="0" u="none" strike="noStrike" kern="0" cap="none" spc="0" normalizeH="0" baseline="0" noProof="0" dirty="0">
              <a:ln>
                <a:noFill/>
              </a:ln>
              <a:solidFill>
                <a:prstClr val="black"/>
              </a:solidFill>
              <a:effectLst/>
              <a:uLnTx/>
              <a:uFillTx/>
            </a:endParaRPr>
          </a:p>
        </p:txBody>
      </p:sp>
      <p:sp>
        <p:nvSpPr>
          <p:cNvPr id="99" name="Oval 98"/>
          <p:cNvSpPr/>
          <p:nvPr/>
        </p:nvSpPr>
        <p:spPr>
          <a:xfrm>
            <a:off x="6719384" y="322985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3</a:t>
            </a:r>
            <a:endParaRPr kumimoji="0" lang="en-GB" sz="2400" b="0" i="0" u="none" strike="noStrike" kern="0" cap="none" spc="0" normalizeH="0" baseline="0" noProof="0" dirty="0">
              <a:ln>
                <a:noFill/>
              </a:ln>
              <a:solidFill>
                <a:prstClr val="black"/>
              </a:solidFill>
              <a:effectLst/>
              <a:uLnTx/>
              <a:uFillTx/>
            </a:endParaRPr>
          </a:p>
        </p:txBody>
      </p:sp>
      <p:sp>
        <p:nvSpPr>
          <p:cNvPr id="100" name="Oval 99"/>
          <p:cNvSpPr/>
          <p:nvPr/>
        </p:nvSpPr>
        <p:spPr>
          <a:xfrm>
            <a:off x="6338381" y="519539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2</a:t>
            </a:r>
            <a:endParaRPr kumimoji="0" lang="en-GB" sz="2400" b="0" i="0" u="none" strike="noStrike" kern="0" cap="none" spc="0" normalizeH="0" baseline="0" noProof="0" dirty="0">
              <a:ln>
                <a:noFill/>
              </a:ln>
              <a:solidFill>
                <a:prstClr val="black"/>
              </a:solidFill>
              <a:effectLst/>
              <a:uLnTx/>
              <a:uFillTx/>
            </a:endParaRPr>
          </a:p>
        </p:txBody>
      </p:sp>
      <p:sp>
        <p:nvSpPr>
          <p:cNvPr id="101" name="Oval 100"/>
          <p:cNvSpPr/>
          <p:nvPr/>
        </p:nvSpPr>
        <p:spPr>
          <a:xfrm>
            <a:off x="8096127" y="4623888"/>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4</a:t>
            </a:r>
            <a:endParaRPr kumimoji="0" lang="en-GB" sz="2400" b="0" i="0" u="none" strike="noStrike" kern="0" cap="none" spc="0" normalizeH="0" baseline="0" noProof="0" dirty="0">
              <a:ln>
                <a:noFill/>
              </a:ln>
              <a:solidFill>
                <a:prstClr val="black"/>
              </a:solidFill>
              <a:effectLst/>
              <a:uLnTx/>
              <a:uFillTx/>
            </a:endParaRPr>
          </a:p>
        </p:txBody>
      </p:sp>
      <p:sp>
        <p:nvSpPr>
          <p:cNvPr id="102" name="Oval 101"/>
          <p:cNvSpPr/>
          <p:nvPr/>
        </p:nvSpPr>
        <p:spPr>
          <a:xfrm>
            <a:off x="5862128" y="4147635"/>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1</a:t>
            </a:r>
            <a:endParaRPr kumimoji="0" lang="en-GB" sz="2400" b="0" i="0" u="none" strike="noStrike" kern="0" cap="none" spc="0" normalizeH="0" baseline="0" noProof="0" dirty="0">
              <a:ln>
                <a:noFill/>
              </a:ln>
              <a:solidFill>
                <a:prstClr val="black"/>
              </a:solidFill>
              <a:effectLst/>
              <a:uLnTx/>
              <a:uFillTx/>
            </a:endParaRPr>
          </a:p>
        </p:txBody>
      </p:sp>
      <p:sp>
        <p:nvSpPr>
          <p:cNvPr id="103" name="Oval 102"/>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4" name="TextBox 103"/>
          <p:cNvSpPr txBox="1"/>
          <p:nvPr/>
        </p:nvSpPr>
        <p:spPr>
          <a:xfrm>
            <a:off x="6667505" y="3549100"/>
            <a:ext cx="122681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cxnSp>
        <p:nvCxnSpPr>
          <p:cNvPr id="105" name="Straight Arrow Connector 104"/>
          <p:cNvCxnSpPr/>
          <p:nvPr/>
        </p:nvCxnSpPr>
        <p:spPr>
          <a:xfrm rot="16200000" flipV="1">
            <a:off x="6832069" y="4095758"/>
            <a:ext cx="381000" cy="38099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6" name="Arc 105"/>
          <p:cNvSpPr/>
          <p:nvPr/>
        </p:nvSpPr>
        <p:spPr>
          <a:xfrm>
            <a:off x="6710875" y="4043875"/>
            <a:ext cx="952507" cy="857256"/>
          </a:xfrm>
          <a:prstGeom prst="arc">
            <a:avLst>
              <a:gd name="adj1" fmla="val 283068"/>
              <a:gd name="adj2" fmla="val 13486931"/>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39" name="Straight Connector 38"/>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56329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9"/>
          <p:cNvGrpSpPr/>
          <p:nvPr/>
        </p:nvGrpSpPr>
        <p:grpSpPr>
          <a:xfrm>
            <a:off x="952464" y="1142984"/>
            <a:ext cx="4699032" cy="1524011"/>
            <a:chOff x="6786578" y="1214428"/>
            <a:chExt cx="2928958" cy="1000132"/>
          </a:xfrm>
        </p:grpSpPr>
        <p:sp>
          <p:nvSpPr>
            <p:cNvPr id="40" name="Rectangle 39"/>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1" name="Rectangle 40"/>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2" name="Rectangle 41"/>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3" name="Rectangle 42"/>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4" name="Rectangle 43"/>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55" name="Straight Arrow Connector 5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53" name="Freeform 5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54" name="Freeform 5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52" name="Straight Connector 51"/>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49" name="Freeform 48"/>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50" name="Freeform 49"/>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gr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6" name="TextBox 85"/>
          <p:cNvSpPr txBox="1"/>
          <p:nvPr/>
        </p:nvSpPr>
        <p:spPr>
          <a:xfrm>
            <a:off x="5722526" y="1057382"/>
            <a:ext cx="4063933"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 realizations</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1" name="Group 57"/>
          <p:cNvGrpSpPr/>
          <p:nvPr/>
        </p:nvGrpSpPr>
        <p:grpSpPr>
          <a:xfrm>
            <a:off x="4952992" y="3047997"/>
            <a:ext cx="4476781" cy="2952771"/>
            <a:chOff x="3714744" y="2143122"/>
            <a:chExt cx="3357586" cy="2214578"/>
          </a:xfrm>
        </p:grpSpPr>
        <p:grpSp>
          <p:nvGrpSpPr>
            <p:cNvPr id="12"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3"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4" name="TextBox 103"/>
          <p:cNvSpPr txBox="1"/>
          <p:nvPr/>
        </p:nvSpPr>
        <p:spPr>
          <a:xfrm>
            <a:off x="4667241" y="2882345"/>
            <a:ext cx="243868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expected </a:t>
            </a: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sp>
        <p:nvSpPr>
          <p:cNvPr id="59" name="Oval 58"/>
          <p:cNvSpPr/>
          <p:nvPr/>
        </p:nvSpPr>
        <p:spPr>
          <a:xfrm rot="13381938">
            <a:off x="6547627" y="3567525"/>
            <a:ext cx="501792" cy="951368"/>
          </a:xfrm>
          <a:prstGeom prst="ellipse">
            <a:avLst/>
          </a:prstGeom>
          <a:solidFill>
            <a:srgbClr val="92D05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0" name="Oval 59"/>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61" name="TextBox 60"/>
          <p:cNvSpPr txBox="1"/>
          <p:nvPr/>
        </p:nvSpPr>
        <p:spPr>
          <a:xfrm>
            <a:off x="7620011" y="2857497"/>
            <a:ext cx="23492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r>
              <a:rPr kumimoji="0" lang="en-US" sz="2400" b="0" i="0" u="none" strike="noStrike" kern="0" cap="none" spc="0" normalizeH="0" baseline="0" noProof="0" dirty="0">
                <a:ln>
                  <a:noFill/>
                </a:ln>
                <a:solidFill>
                  <a:prstClr val="white"/>
                </a:solidFill>
                <a:effectLst/>
                <a:uLnTx/>
                <a:uFillTx/>
              </a:rPr>
              <a:t> variance</a:t>
            </a:r>
            <a:endParaRPr kumimoji="0" lang="en-GB" sz="2400" b="0" i="0" u="none" strike="noStrike" kern="0" cap="none" spc="0" normalizeH="0" baseline="0" noProof="0" dirty="0">
              <a:ln>
                <a:noFill/>
              </a:ln>
              <a:solidFill>
                <a:prstClr val="white"/>
              </a:solidFill>
              <a:effectLst/>
              <a:uLnTx/>
              <a:uFillTx/>
            </a:endParaRPr>
          </a:p>
        </p:txBody>
      </p:sp>
      <p:cxnSp>
        <p:nvCxnSpPr>
          <p:cNvPr id="63" name="Straight Connector 62"/>
          <p:cNvCxnSpPr>
            <a:stCxn id="104" idx="2"/>
            <a:endCxn id="60" idx="1"/>
          </p:cNvCxnSpPr>
          <p:nvPr/>
        </p:nvCxnSpPr>
        <p:spPr>
          <a:xfrm>
            <a:off x="5886582" y="3344010"/>
            <a:ext cx="874780" cy="655102"/>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p:cNvCxnSpPr>
            <a:stCxn id="61" idx="2"/>
          </p:cNvCxnSpPr>
          <p:nvPr/>
        </p:nvCxnSpPr>
        <p:spPr>
          <a:xfrm flipH="1">
            <a:off x="6953258" y="3319162"/>
            <a:ext cx="1841370" cy="586095"/>
          </a:xfrm>
          <a:prstGeom prst="line">
            <a:avLst/>
          </a:prstGeom>
        </p:spPr>
        <p:style>
          <a:lnRef idx="2">
            <a:schemeClr val="accent5"/>
          </a:lnRef>
          <a:fillRef idx="0">
            <a:schemeClr val="accent5"/>
          </a:fillRef>
          <a:effectRef idx="1">
            <a:schemeClr val="accent5"/>
          </a:effectRef>
          <a:fontRef idx="minor">
            <a:schemeClr val="tx1"/>
          </a:fontRef>
        </p:style>
      </p:cxnSp>
      <p:cxnSp>
        <p:nvCxnSpPr>
          <p:cNvPr id="64" name="Straight Connector 63"/>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23004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74661" y="52053"/>
            <a:ext cx="10655376" cy="825500"/>
          </a:xfrm>
        </p:spPr>
        <p:txBody>
          <a:bodyPr>
            <a:normAutofit/>
          </a:bodyPr>
          <a:lstStyle/>
          <a:p>
            <a:pPr algn="ctr"/>
            <a:r>
              <a:rPr lang="en-US" dirty="0"/>
              <a:t>expected sampling spectrum and variance</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grpSp>
        <p:nvGrpSpPr>
          <p:cNvPr id="2" name="Group 136"/>
          <p:cNvGrpSpPr/>
          <p:nvPr/>
        </p:nvGrpSpPr>
        <p:grpSpPr>
          <a:xfrm>
            <a:off x="1417283" y="2035943"/>
            <a:ext cx="9822253" cy="1869309"/>
            <a:chOff x="1285852" y="3222051"/>
            <a:chExt cx="6281781" cy="1239053"/>
          </a:xfrm>
        </p:grpSpPr>
        <p:cxnSp>
          <p:nvCxnSpPr>
            <p:cNvPr id="90" name="Straight Arrow Connector 89"/>
            <p:cNvCxnSpPr/>
            <p:nvPr/>
          </p:nvCxnSpPr>
          <p:spPr>
            <a:xfrm rot="5400000" flipH="1" flipV="1">
              <a:off x="3809994" y="3841181"/>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364039" y="4429137"/>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3" name="Group 26"/>
          <p:cNvGrpSpPr/>
          <p:nvPr/>
        </p:nvGrpSpPr>
        <p:grpSpPr>
          <a:xfrm>
            <a:off x="1864087" y="2053000"/>
            <a:ext cx="8936092" cy="1757003"/>
            <a:chOff x="1398065" y="1525514"/>
            <a:chExt cx="6702069" cy="1317752"/>
          </a:xfrm>
        </p:grpSpPr>
        <p:grpSp>
          <p:nvGrpSpPr>
            <p:cNvPr id="4" name="Group 25"/>
            <p:cNvGrpSpPr/>
            <p:nvPr/>
          </p:nvGrpSpPr>
          <p:grpSpPr>
            <a:xfrm>
              <a:off x="1398065" y="1525514"/>
              <a:ext cx="6702069" cy="1317752"/>
              <a:chOff x="1398065" y="1525514"/>
              <a:chExt cx="6702069" cy="1317752"/>
            </a:xfrm>
            <a:effectLst>
              <a:glow rad="228600">
                <a:schemeClr val="accent6">
                  <a:satMod val="175000"/>
                  <a:alpha val="40000"/>
                </a:schemeClr>
              </a:glow>
            </a:effectLst>
          </p:grpSpPr>
          <p:sp>
            <p:nvSpPr>
              <p:cNvPr id="87" name="Freeform 86"/>
              <p:cNvSpPr/>
              <p:nvPr/>
            </p:nvSpPr>
            <p:spPr>
              <a:xfrm>
                <a:off x="1398065" y="1525514"/>
                <a:ext cx="3339866" cy="1317752"/>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89" name="Freeform 88"/>
              <p:cNvSpPr/>
              <p:nvPr/>
            </p:nvSpPr>
            <p:spPr>
              <a:xfrm flipH="1">
                <a:off x="4760268" y="1525514"/>
                <a:ext cx="3339866" cy="1317752"/>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85" name="Straight Connector 84"/>
            <p:cNvCxnSpPr/>
            <p:nvPr/>
          </p:nvCxnSpPr>
          <p:spPr>
            <a:xfrm rot="5400000" flipH="1" flipV="1">
              <a:off x="4360446" y="2192199"/>
              <a:ext cx="766138"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238217" y="1238236"/>
            <a:ext cx="544091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expected amplitude of sampling spectrum</a:t>
            </a:r>
            <a:endParaRPr kumimoji="0" lang="en-GB" sz="2400" b="0" i="0" u="none" strike="noStrike" kern="0" cap="none" spc="0" normalizeH="0" baseline="0" noProof="0" dirty="0">
              <a:ln>
                <a:noFill/>
              </a:ln>
              <a:solidFill>
                <a:prstClr val="white"/>
              </a:solidFill>
              <a:effectLst/>
              <a:uLnTx/>
              <a:uFillTx/>
            </a:endParaRPr>
          </a:p>
        </p:txBody>
      </p:sp>
      <p:sp>
        <p:nvSpPr>
          <p:cNvPr id="15" name="TextBox 14"/>
          <p:cNvSpPr txBox="1"/>
          <p:nvPr/>
        </p:nvSpPr>
        <p:spPr>
          <a:xfrm>
            <a:off x="7468590" y="1238236"/>
            <a:ext cx="400654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variance of sampling spectrum</a:t>
            </a:r>
            <a:endParaRPr kumimoji="0" lang="en-GB" sz="2400" b="0" i="0" u="none" strike="noStrike" kern="0" cap="none" spc="0" normalizeH="0" baseline="0" noProof="0" dirty="0">
              <a:ln>
                <a:noFill/>
              </a:ln>
              <a:solidFill>
                <a:prstClr val="white"/>
              </a:solidFill>
              <a:effectLst/>
              <a:uLnTx/>
              <a:uFillTx/>
            </a:endParaRPr>
          </a:p>
        </p:txBody>
      </p:sp>
      <p:cxnSp>
        <p:nvCxnSpPr>
          <p:cNvPr id="16" name="Straight Connector 15"/>
          <p:cNvCxnSpPr>
            <a:stCxn id="14" idx="2"/>
            <a:endCxn id="87" idx="37"/>
          </p:cNvCxnSpPr>
          <p:nvPr/>
        </p:nvCxnSpPr>
        <p:spPr>
          <a:xfrm>
            <a:off x="3958674" y="1699901"/>
            <a:ext cx="776669" cy="115669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p:cNvCxnSpPr>
            <a:stCxn id="15" idx="2"/>
          </p:cNvCxnSpPr>
          <p:nvPr/>
        </p:nvCxnSpPr>
        <p:spPr>
          <a:xfrm flipH="1">
            <a:off x="8286768" y="1699901"/>
            <a:ext cx="1185095" cy="1633852"/>
          </a:xfrm>
          <a:prstGeom prst="line">
            <a:avLst/>
          </a:prstGeom>
        </p:spPr>
        <p:style>
          <a:lnRef idx="2">
            <a:schemeClr val="accent5"/>
          </a:lnRef>
          <a:fillRef idx="0">
            <a:schemeClr val="accent5"/>
          </a:fillRef>
          <a:effectRef idx="1">
            <a:schemeClr val="accent5"/>
          </a:effectRef>
          <a:fontRef idx="minor">
            <a:schemeClr val="tx1"/>
          </a:fontRef>
        </p:style>
      </p:cxnSp>
      <p:sp>
        <p:nvSpPr>
          <p:cNvPr id="24" name="TextBox 23"/>
          <p:cNvSpPr txBox="1"/>
          <p:nvPr/>
        </p:nvSpPr>
        <p:spPr>
          <a:xfrm>
            <a:off x="9429773" y="3714753"/>
            <a:ext cx="144539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sp>
        <p:nvSpPr>
          <p:cNvPr id="25" name="TextBox 24"/>
          <p:cNvSpPr txBox="1"/>
          <p:nvPr/>
        </p:nvSpPr>
        <p:spPr>
          <a:xfrm>
            <a:off x="6286502" y="2285993"/>
            <a:ext cx="5373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DC</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32335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29395" y="1960165"/>
            <a:ext cx="1639084"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9658108" y="1443947"/>
            <a:ext cx="1869166" cy="369332"/>
          </a:xfrm>
          <a:prstGeom prst="rect">
            <a:avLst/>
          </a:prstGeom>
        </p:spPr>
        <p:txBody>
          <a:bodyPr wrap="none">
            <a:spAutoFit/>
          </a:bodyPr>
          <a:lstStyle/>
          <a:p>
            <a:r>
              <a:rPr lang="en-GB" dirty="0"/>
              <a:t>method 4 is worst</a:t>
            </a:r>
          </a:p>
        </p:txBody>
      </p:sp>
      <p:sp>
        <p:nvSpPr>
          <p:cNvPr id="27" name="Rectangle 26"/>
          <p:cNvSpPr/>
          <p:nvPr/>
        </p:nvSpPr>
        <p:spPr>
          <a:xfrm>
            <a:off x="7420241" y="1461012"/>
            <a:ext cx="1745414" cy="369332"/>
          </a:xfrm>
          <a:prstGeom prst="rect">
            <a:avLst/>
          </a:prstGeom>
        </p:spPr>
        <p:txBody>
          <a:bodyPr wrap="none">
            <a:spAutoFit/>
          </a:bodyPr>
          <a:lstStyle/>
          <a:p>
            <a:r>
              <a:rPr lang="en-GB" dirty="0"/>
              <a:t>method 4 is best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8292948" y="1830344"/>
            <a:ext cx="424374" cy="708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31" name="Rectangle 30"/>
          <p:cNvSpPr/>
          <p:nvPr/>
        </p:nvSpPr>
        <p:spPr>
          <a:xfrm>
            <a:off x="10227655" y="1935643"/>
            <a:ext cx="1686076"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29" name="Straight Arrow Connector 28"/>
          <p:cNvCxnSpPr>
            <a:stCxn id="26" idx="2"/>
          </p:cNvCxnSpPr>
          <p:nvPr/>
        </p:nvCxnSpPr>
        <p:spPr>
          <a:xfrm flipH="1">
            <a:off x="10038362" y="1813279"/>
            <a:ext cx="554329" cy="125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558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5810249" y="1714488"/>
            <a:ext cx="4374916" cy="2257498"/>
            <a:chOff x="500034" y="714362"/>
            <a:chExt cx="4374916" cy="2257498"/>
          </a:xfrm>
        </p:grpSpPr>
        <p:sp>
          <p:nvSpPr>
            <p:cNvPr id="86" name="TextBox 85"/>
            <p:cNvSpPr txBox="1"/>
            <p:nvPr/>
          </p:nvSpPr>
          <p:spPr>
            <a:xfrm>
              <a:off x="500034" y="2571750"/>
              <a:ext cx="4374916" cy="400110"/>
            </a:xfrm>
            <a:prstGeom prst="rect">
              <a:avLst/>
            </a:prstGeom>
            <a:noFill/>
          </p:spPr>
          <p:txBody>
            <a:bodyPr wrap="none" rtlCol="0">
              <a:spAutoFit/>
            </a:bodyPr>
            <a:lstStyle/>
            <a:p>
              <a:pPr defTabSz="914378"/>
              <a:r>
                <a:rPr lang="en-US" sz="2000" kern="0" dirty="0">
                  <a:solidFill>
                    <a:prstClr val="white">
                      <a:lumMod val="85000"/>
                    </a:prstClr>
                  </a:solidFill>
                </a:rPr>
                <a:t>a. Distribution </a:t>
              </a:r>
              <a:r>
                <a:rPr lang="en-US" sz="2000" kern="0" dirty="0" err="1">
                  <a:solidFill>
                    <a:prstClr val="white">
                      <a:lumMod val="85000"/>
                    </a:prstClr>
                  </a:solidFill>
                </a:rPr>
                <a:t>eg</a:t>
              </a:r>
              <a:r>
                <a:rPr lang="en-US" sz="2000" kern="0" dirty="0">
                  <a:solidFill>
                    <a:prstClr val="white">
                      <a:lumMod val="85000"/>
                    </a:prstClr>
                  </a:solidFill>
                </a:rPr>
                <a:t>. importance sampling)</a:t>
              </a:r>
              <a:endParaRPr lang="en-GB" sz="2000" kern="0" dirty="0">
                <a:solidFill>
                  <a:prstClr val="white">
                    <a:lumMod val="85000"/>
                  </a:prstClr>
                </a:solidFill>
              </a:endParaRPr>
            </a:p>
          </p:txBody>
        </p:sp>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9" name="TextBox 78"/>
          <p:cNvSpPr txBox="1"/>
          <p:nvPr/>
        </p:nvSpPr>
        <p:spPr>
          <a:xfrm>
            <a:off x="2238348" y="3500438"/>
            <a:ext cx="3000396"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a:t>
            </a:r>
            <a:r>
              <a:rPr lang="en-US" sz="2000" kern="0" dirty="0" err="1">
                <a:solidFill>
                  <a:prstClr val="white">
                    <a:lumMod val="85000"/>
                  </a:prstClr>
                </a:solidFill>
              </a:rPr>
              <a:t>quadrature</a:t>
            </a:r>
            <a:r>
              <a:rPr lang="en-US" sz="2000" kern="0" dirty="0">
                <a:solidFill>
                  <a:prstClr val="white">
                    <a:lumMod val="85000"/>
                  </a:prstClr>
                </a:solidFill>
              </a:rPr>
              <a:t> rules</a:t>
            </a:r>
            <a:endParaRPr lang="en-GB" sz="2000" kern="0" dirty="0">
              <a:solidFill>
                <a:prstClr val="white">
                  <a:lumMod val="85000"/>
                </a:prstClr>
              </a:solidFill>
            </a:endParaRPr>
          </a:p>
        </p:txBody>
      </p:sp>
      <p:sp>
        <p:nvSpPr>
          <p:cNvPr id="78" name="Rectangle 77"/>
          <p:cNvSpPr/>
          <p:nvPr/>
        </p:nvSpPr>
        <p:spPr>
          <a:xfrm>
            <a:off x="2595538" y="1919707"/>
            <a:ext cx="6986636" cy="34043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grpSp>
        <p:nvGrpSpPr>
          <p:cNvPr id="9" name="Group 79"/>
          <p:cNvGrpSpPr/>
          <p:nvPr/>
        </p:nvGrpSpPr>
        <p:grpSpPr>
          <a:xfrm>
            <a:off x="2814617" y="2857497"/>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923160" y="1957320"/>
            <a:ext cx="4373313" cy="400110"/>
          </a:xfrm>
          <a:prstGeom prst="rect">
            <a:avLst/>
          </a:prstGeom>
          <a:noFill/>
        </p:spPr>
        <p:txBody>
          <a:bodyPr wrap="none" rtlCol="0">
            <a:spAutoFit/>
          </a:bodyPr>
          <a:lstStyle/>
          <a:p>
            <a:pPr defTabSz="914378"/>
            <a:r>
              <a:rPr lang="en-US" sz="2000" kern="0">
                <a:solidFill>
                  <a:prstClr val="white"/>
                </a:solidFill>
              </a:rPr>
              <a:t>sampling </a:t>
            </a:r>
            <a:r>
              <a:rPr lang="en-US" sz="2000" kern="0" dirty="0">
                <a:solidFill>
                  <a:prstClr val="white"/>
                </a:solidFill>
              </a:rPr>
              <a:t>function in the Fourier domain</a:t>
            </a:r>
            <a:endParaRPr lang="en-GB" sz="2000" kern="0" dirty="0">
              <a:solidFill>
                <a:prstClr val="white"/>
              </a:solidFill>
            </a:endParaRPr>
          </a:p>
        </p:txBody>
      </p:sp>
      <p:grpSp>
        <p:nvGrpSpPr>
          <p:cNvPr id="10" name="Group 84"/>
          <p:cNvGrpSpPr/>
          <p:nvPr/>
        </p:nvGrpSpPr>
        <p:grpSpPr>
          <a:xfrm>
            <a:off x="3095604" y="3782376"/>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3100368" y="2857498"/>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8248161" y="4357696"/>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3311265" y="2518943"/>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3238482" y="4572009"/>
            <a:ext cx="2775119" cy="369332"/>
          </a:xfrm>
          <a:prstGeom prst="rect">
            <a:avLst/>
          </a:prstGeom>
          <a:noFill/>
        </p:spPr>
        <p:txBody>
          <a:bodyPr wrap="none" rtlCol="0">
            <a:spAutoFit/>
          </a:bodyPr>
          <a:lstStyle/>
          <a:p>
            <a:pPr defTabSz="914378"/>
            <a:r>
              <a:rPr lang="en-US" kern="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60</a:t>
            </a:fld>
            <a:endParaRPr lang="en-US" sz="1800" kern="0">
              <a:solidFill>
                <a:prstClr val="white"/>
              </a:solidFill>
            </a:endParaRPr>
          </a:p>
        </p:txBody>
      </p:sp>
      <p:sp>
        <p:nvSpPr>
          <p:cNvPr id="80" name="Title 1"/>
          <p:cNvSpPr>
            <a:spLocks noGrp="1"/>
          </p:cNvSpPr>
          <p:nvPr>
            <p:ph type="title"/>
          </p:nvPr>
        </p:nvSpPr>
        <p:spPr>
          <a:xfrm>
            <a:off x="761168" y="163270"/>
            <a:ext cx="10655376" cy="825500"/>
          </a:xfrm>
        </p:spPr>
        <p:txBody>
          <a:bodyPr>
            <a:normAutofit/>
          </a:bodyPr>
          <a:lstStyle/>
          <a:p>
            <a:pPr algn="ctr"/>
            <a:r>
              <a:rPr lang="en-US" dirty="0"/>
              <a:t>Abstracting sampling strategy using spectra</a:t>
            </a:r>
          </a:p>
        </p:txBody>
      </p:sp>
    </p:spTree>
    <p:extLst>
      <p:ext uri="{BB962C8B-B14F-4D97-AF65-F5344CB8AC3E}">
        <p14:creationId xmlns:p14="http://schemas.microsoft.com/office/powerpoint/2010/main" val="417105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811713" y="896291"/>
            <a:ext cx="10578100" cy="619125"/>
          </a:xfrm>
        </p:spPr>
        <p:txBody>
          <a:bodyPr>
            <a:normAutofit fontScale="90000"/>
          </a:bodyPr>
          <a:lstStyle/>
          <a:p>
            <a:pPr algn="ctr"/>
            <a:r>
              <a:rPr lang="en-US" dirty="0"/>
              <a:t>stochastic sampling &amp; instances of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885921" y="2000240"/>
            <a:ext cx="128112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6468768" y="2126449"/>
            <a:ext cx="808235" cy="461665"/>
          </a:xfrm>
          <a:prstGeom prst="rect">
            <a:avLst/>
          </a:prstGeom>
          <a:noFill/>
        </p:spPr>
        <p:txBody>
          <a:bodyPr wrap="none" rtlCol="0">
            <a:spAutoFit/>
          </a:bodyPr>
          <a:lstStyle/>
          <a:p>
            <a:pPr algn="ctr" defTabSz="914378"/>
            <a:r>
              <a:rPr lang="en-US" sz="1200" kern="0" dirty="0">
                <a:solidFill>
                  <a:prstClr val="white"/>
                </a:solidFill>
              </a:rPr>
              <a:t>Fourier</a:t>
            </a:r>
          </a:p>
          <a:p>
            <a:pPr algn="ctr" defTabSz="914378"/>
            <a:r>
              <a:rPr lang="en-US" sz="1200" kern="0" dirty="0">
                <a:solidFill>
                  <a:prstClr val="white"/>
                </a:solidFill>
              </a:rPr>
              <a:t>transform</a:t>
            </a:r>
            <a:endParaRPr lang="en-GB" sz="1200" kern="0" dirty="0">
              <a:solidFill>
                <a:prstClr val="white"/>
              </a:solidFill>
            </a:endParaRPr>
          </a:p>
        </p:txBody>
      </p:sp>
      <p:sp>
        <p:nvSpPr>
          <p:cNvPr id="270" name="TextBox 269"/>
          <p:cNvSpPr txBox="1"/>
          <p:nvPr/>
        </p:nvSpPr>
        <p:spPr>
          <a:xfrm>
            <a:off x="3238481" y="2071679"/>
            <a:ext cx="556563" cy="307777"/>
          </a:xfrm>
          <a:prstGeom prst="rect">
            <a:avLst/>
          </a:prstGeom>
          <a:noFill/>
        </p:spPr>
        <p:txBody>
          <a:bodyPr wrap="none" rtlCol="0">
            <a:spAutoFit/>
          </a:bodyPr>
          <a:lstStyle/>
          <a:p>
            <a:pPr defTabSz="914378"/>
            <a:r>
              <a:rPr lang="en-US" sz="1400" kern="0" dirty="0">
                <a:solidFill>
                  <a:prstClr val="white"/>
                </a:solidFill>
              </a:rPr>
              <a:t>draw</a:t>
            </a:r>
            <a:endParaRPr lang="en-GB" sz="1400" kern="0" dirty="0">
              <a:solidFill>
                <a:prstClr val="white"/>
              </a:solidFill>
            </a:endParaRPr>
          </a:p>
        </p:txBody>
      </p:sp>
      <p:sp>
        <p:nvSpPr>
          <p:cNvPr id="271" name="TextBox 270"/>
          <p:cNvSpPr txBox="1"/>
          <p:nvPr/>
        </p:nvSpPr>
        <p:spPr>
          <a:xfrm>
            <a:off x="3911829" y="1643051"/>
            <a:ext cx="2634054" cy="307777"/>
          </a:xfrm>
          <a:prstGeom prst="rect">
            <a:avLst/>
          </a:prstGeom>
          <a:noFill/>
        </p:spPr>
        <p:txBody>
          <a:bodyPr wrap="none" rtlCol="0">
            <a:spAutoFit/>
          </a:bodyPr>
          <a:lstStyle/>
          <a:p>
            <a:pPr defTabSz="914378"/>
            <a:r>
              <a:rPr lang="en-US" sz="1400" kern="0" dirty="0">
                <a:solidFill>
                  <a:prstClr val="white"/>
                </a:solidFill>
              </a:rPr>
              <a:t>realizations of sampling functions</a:t>
            </a:r>
            <a:endParaRPr lang="en-GB" sz="1400" kern="0" dirty="0">
              <a:solidFill>
                <a:prstClr val="white"/>
              </a:solidFill>
            </a:endParaRPr>
          </a:p>
        </p:txBody>
      </p:sp>
      <p:sp>
        <p:nvSpPr>
          <p:cNvPr id="272" name="TextBox 271"/>
          <p:cNvSpPr txBox="1"/>
          <p:nvPr/>
        </p:nvSpPr>
        <p:spPr>
          <a:xfrm>
            <a:off x="7355407" y="1643051"/>
            <a:ext cx="2492990" cy="307777"/>
          </a:xfrm>
          <a:prstGeom prst="rect">
            <a:avLst/>
          </a:prstGeom>
          <a:noFill/>
        </p:spPr>
        <p:txBody>
          <a:bodyPr wrap="none" rtlCol="0">
            <a:spAutoFit/>
          </a:bodyPr>
          <a:lstStyle/>
          <a:p>
            <a:pPr defTabSz="914378"/>
            <a:r>
              <a:rPr lang="en-US" sz="1400" kern="0" dirty="0">
                <a:solidFill>
                  <a:prstClr val="white"/>
                </a:solidFill>
              </a:rPr>
              <a:t>realizations of sampling spectra</a:t>
            </a:r>
            <a:endParaRPr lang="en-GB" sz="1400" kern="0" dirty="0">
              <a:solidFill>
                <a:prstClr val="white"/>
              </a:solidFill>
            </a:endParaRPr>
          </a:p>
        </p:txBody>
      </p:sp>
      <p:sp>
        <p:nvSpPr>
          <p:cNvPr id="12" name="Slide Number Placeholder 1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61</a:t>
            </a:fld>
            <a:endParaRPr lang="en-US" sz="1800" kern="0">
              <a:solidFill>
                <a:prstClr val="white"/>
              </a:solidFill>
            </a:endParaRPr>
          </a:p>
        </p:txBody>
      </p:sp>
    </p:spTree>
    <p:extLst>
      <p:ext uri="{BB962C8B-B14F-4D97-AF65-F5344CB8AC3E}">
        <p14:creationId xmlns:p14="http://schemas.microsoft.com/office/powerpoint/2010/main" val="288852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513433" y="896291"/>
            <a:ext cx="11174660" cy="619125"/>
          </a:xfrm>
        </p:spPr>
        <p:txBody>
          <a:bodyPr>
            <a:normAutofit fontScale="90000"/>
          </a:bodyPr>
          <a:lstStyle/>
          <a:p>
            <a:pPr algn="ctr"/>
            <a:r>
              <a:rPr lang="en-US" dirty="0"/>
              <a:t>assessing estimators using sampling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545240" y="2000240"/>
            <a:ext cx="152234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0" name="Rectangle 199"/>
          <p:cNvSpPr/>
          <p:nvPr/>
        </p:nvSpPr>
        <p:spPr>
          <a:xfrm>
            <a:off x="1576287" y="3750471"/>
            <a:ext cx="1488624"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a:t>
            </a:r>
          </a:p>
          <a:p>
            <a:pPr algn="ctr" defTabSz="914378"/>
            <a:r>
              <a:rPr lang="en-US" kern="0" dirty="0">
                <a:solidFill>
                  <a:prstClr val="white"/>
                </a:solidFill>
              </a:rPr>
              <a:t>(Strategy 2)</a:t>
            </a:r>
            <a:endParaRPr lang="en-GB" kern="0" dirty="0">
              <a:solidFill>
                <a:prstClr val="white"/>
              </a:solidFill>
            </a:endParaRPr>
          </a:p>
        </p:txBody>
      </p:sp>
      <p:grpSp>
        <p:nvGrpSpPr>
          <p:cNvPr id="12" name="Group 205"/>
          <p:cNvGrpSpPr/>
          <p:nvPr/>
        </p:nvGrpSpPr>
        <p:grpSpPr>
          <a:xfrm>
            <a:off x="7310446" y="3643314"/>
            <a:ext cx="2643206" cy="857256"/>
            <a:chOff x="6786578" y="1214428"/>
            <a:chExt cx="2928958" cy="1000132"/>
          </a:xfrm>
        </p:grpSpPr>
        <p:sp>
          <p:nvSpPr>
            <p:cNvPr id="207" name="Rectangle 206"/>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8" name="Rectangle 207"/>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9" name="Rectangle 208"/>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0" name="Rectangle 209"/>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1" name="Rectangle 210"/>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3" name="Group 96"/>
            <p:cNvGrpSpPr/>
            <p:nvPr/>
          </p:nvGrpSpPr>
          <p:grpSpPr>
            <a:xfrm>
              <a:off x="6858016" y="1500180"/>
              <a:ext cx="2567006" cy="642942"/>
              <a:chOff x="1290615" y="2000246"/>
              <a:chExt cx="6281781" cy="1785950"/>
            </a:xfrm>
          </p:grpSpPr>
          <p:grpSp>
            <p:nvGrpSpPr>
              <p:cNvPr id="14" name="Group 136"/>
              <p:cNvGrpSpPr/>
              <p:nvPr/>
            </p:nvGrpSpPr>
            <p:grpSpPr>
              <a:xfrm>
                <a:off x="1290615" y="2000247"/>
                <a:ext cx="6281781" cy="1428760"/>
                <a:chOff x="1285852" y="3261522"/>
                <a:chExt cx="6281781" cy="1239053"/>
              </a:xfrm>
            </p:grpSpPr>
            <p:cxnSp>
              <p:nvCxnSpPr>
                <p:cNvPr id="222" name="Straight Arrow Connector 22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5" name="Group 12"/>
              <p:cNvGrpSpPr/>
              <p:nvPr/>
            </p:nvGrpSpPr>
            <p:grpSpPr>
              <a:xfrm>
                <a:off x="1576367" y="2000246"/>
                <a:ext cx="5715040" cy="1342921"/>
                <a:chOff x="1576367" y="1931559"/>
                <a:chExt cx="5715040" cy="982980"/>
              </a:xfrm>
            </p:grpSpPr>
            <p:grpSp>
              <p:nvGrpSpPr>
                <p:cNvPr id="16" name="Group 98"/>
                <p:cNvGrpSpPr/>
                <p:nvPr/>
              </p:nvGrpSpPr>
              <p:grpSpPr>
                <a:xfrm>
                  <a:off x="1576367" y="1931559"/>
                  <a:ext cx="5715040" cy="982980"/>
                  <a:chOff x="1571604" y="3160406"/>
                  <a:chExt cx="5715040" cy="982980"/>
                </a:xfrm>
              </p:grpSpPr>
              <p:sp>
                <p:nvSpPr>
                  <p:cNvPr id="220" name="Freeform 219"/>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221" name="Freeform 220"/>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219" name="Straight Connector 218"/>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16" name="Freeform 215"/>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217" name="Freeform 216"/>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8" name="Group 266"/>
          <p:cNvGrpSpPr/>
          <p:nvPr/>
        </p:nvGrpSpPr>
        <p:grpSpPr>
          <a:xfrm>
            <a:off x="3881422" y="3643314"/>
            <a:ext cx="2643206" cy="857256"/>
            <a:chOff x="2428860" y="2786064"/>
            <a:chExt cx="2643206" cy="857256"/>
          </a:xfrm>
        </p:grpSpPr>
        <p:sp>
          <p:nvSpPr>
            <p:cNvPr id="201" name="Rectangle 200"/>
            <p:cNvSpPr/>
            <p:nvPr/>
          </p:nvSpPr>
          <p:spPr>
            <a:xfrm>
              <a:off x="2493328" y="290852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2" name="Rectangle 201"/>
            <p:cNvSpPr/>
            <p:nvPr/>
          </p:nvSpPr>
          <p:spPr>
            <a:xfrm>
              <a:off x="2622265" y="278606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3" name="Rectangle 202"/>
            <p:cNvSpPr/>
            <p:nvPr/>
          </p:nvSpPr>
          <p:spPr>
            <a:xfrm>
              <a:off x="2557797" y="284729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4" name="Rectangle 203"/>
            <p:cNvSpPr/>
            <p:nvPr/>
          </p:nvSpPr>
          <p:spPr>
            <a:xfrm>
              <a:off x="2493328" y="290852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5" name="Rectangle 204"/>
            <p:cNvSpPr/>
            <p:nvPr/>
          </p:nvSpPr>
          <p:spPr>
            <a:xfrm>
              <a:off x="2428860" y="296976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9" name="Group 241"/>
            <p:cNvGrpSpPr/>
            <p:nvPr/>
          </p:nvGrpSpPr>
          <p:grpSpPr>
            <a:xfrm>
              <a:off x="2571736" y="3036097"/>
              <a:ext cx="2214578" cy="499314"/>
              <a:chOff x="2869665" y="1845442"/>
              <a:chExt cx="3204387" cy="1239054"/>
            </a:xfrm>
          </p:grpSpPr>
          <p:cxnSp>
            <p:nvCxnSpPr>
              <p:cNvPr id="243" name="Straight Arrow Connector 242"/>
              <p:cNvCxnSpPr/>
              <p:nvPr/>
            </p:nvCxnSpPr>
            <p:spPr>
              <a:xfrm rot="5400000" flipH="1" flipV="1">
                <a:off x="2250535" y="246457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a:off x="2870458" y="308370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928926" y="307181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16200000" flipV="1">
                <a:off x="2733894"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V="1">
                <a:off x="2828783" y="2601498"/>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V="1">
                <a:off x="3248013" y="2820691"/>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V="1">
                <a:off x="3703241" y="2820690"/>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16200000" flipV="1">
                <a:off x="4699670"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V="1">
                <a:off x="3352475"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16200000" flipV="1">
                <a:off x="4044099"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V="1">
                <a:off x="4336077"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16200000" flipV="1">
                <a:off x="4777512"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V="1">
                <a:off x="5283981" y="2856410"/>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84"/>
              <p:cNvGrpSpPr/>
              <p:nvPr/>
            </p:nvGrpSpPr>
            <p:grpSpPr>
              <a:xfrm>
                <a:off x="4171856" y="2144164"/>
                <a:ext cx="1558815" cy="938219"/>
                <a:chOff x="6386434" y="1928808"/>
                <a:chExt cx="1558815" cy="509591"/>
              </a:xfrm>
            </p:grpSpPr>
            <p:cxnSp>
              <p:nvCxnSpPr>
                <p:cNvPr id="257" name="Straight Connector 256"/>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0800000" flipV="1">
            <a:off x="3238482" y="4134641"/>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10800000" flipV="1">
            <a:off x="6596069" y="413901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024298" y="1643051"/>
            <a:ext cx="2480166" cy="307777"/>
          </a:xfrm>
          <a:prstGeom prst="rect">
            <a:avLst/>
          </a:prstGeom>
          <a:noFill/>
        </p:spPr>
        <p:txBody>
          <a:bodyPr wrap="none" rtlCol="0">
            <a:spAutoFit/>
          </a:bodyPr>
          <a:lstStyle/>
          <a:p>
            <a:pPr defTabSz="914378"/>
            <a:r>
              <a:rPr lang="en-US" sz="1400" kern="0" dirty="0">
                <a:solidFill>
                  <a:prstClr val="white"/>
                </a:solidFill>
              </a:rPr>
              <a:t>Instances of sampling functions</a:t>
            </a:r>
            <a:endParaRPr lang="en-GB" sz="1400" kern="0" dirty="0">
              <a:solidFill>
                <a:prstClr val="white"/>
              </a:solidFill>
            </a:endParaRPr>
          </a:p>
        </p:txBody>
      </p:sp>
      <p:sp>
        <p:nvSpPr>
          <p:cNvPr id="98" name="TextBox 97"/>
          <p:cNvSpPr txBox="1"/>
          <p:nvPr/>
        </p:nvSpPr>
        <p:spPr>
          <a:xfrm>
            <a:off x="7477654" y="1643051"/>
            <a:ext cx="2339102" cy="307777"/>
          </a:xfrm>
          <a:prstGeom prst="rect">
            <a:avLst/>
          </a:prstGeom>
          <a:noFill/>
        </p:spPr>
        <p:txBody>
          <a:bodyPr wrap="none" rtlCol="0">
            <a:spAutoFit/>
          </a:bodyPr>
          <a:lstStyle/>
          <a:p>
            <a:pPr defTabSz="914378"/>
            <a:r>
              <a:rPr lang="en-US" sz="1400" kern="0" dirty="0">
                <a:solidFill>
                  <a:prstClr val="white"/>
                </a:solidFill>
              </a:rPr>
              <a:t>Instances of sampling spectra</a:t>
            </a:r>
            <a:endParaRPr lang="en-GB" sz="1400" kern="0" dirty="0">
              <a:solidFill>
                <a:prstClr val="white"/>
              </a:solidFill>
            </a:endParaRPr>
          </a:p>
        </p:txBody>
      </p:sp>
      <p:sp>
        <p:nvSpPr>
          <p:cNvPr id="100" name="TextBox 99"/>
          <p:cNvSpPr txBox="1"/>
          <p:nvPr/>
        </p:nvSpPr>
        <p:spPr>
          <a:xfrm>
            <a:off x="6881818" y="3000373"/>
            <a:ext cx="3323346" cy="369332"/>
          </a:xfrm>
          <a:prstGeom prst="rect">
            <a:avLst/>
          </a:prstGeom>
          <a:noFill/>
        </p:spPr>
        <p:txBody>
          <a:bodyPr wrap="none" rtlCol="0">
            <a:spAutoFit/>
          </a:bodyPr>
          <a:lstStyle/>
          <a:p>
            <a:pPr defTabSz="914378"/>
            <a:r>
              <a:rPr lang="en-US" kern="0" dirty="0">
                <a:solidFill>
                  <a:srgbClr val="FFFF00"/>
                </a:solidFill>
              </a:rPr>
              <a:t>Which strategy is better? Metric?</a:t>
            </a:r>
            <a:endParaRPr lang="en-GB" kern="0" dirty="0">
              <a:solidFill>
                <a:srgbClr val="FFFF00"/>
              </a:solidFill>
            </a:endParaRPr>
          </a:p>
        </p:txBody>
      </p:sp>
      <p:sp>
        <p:nvSpPr>
          <p:cNvPr id="21" name="Slide Number Placeholder 20"/>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62</a:t>
            </a:fld>
            <a:endParaRPr lang="en-US" sz="1800" kern="0">
              <a:solidFill>
                <a:prstClr val="white"/>
              </a:solidFill>
            </a:endParaRPr>
          </a:p>
        </p:txBody>
      </p:sp>
    </p:spTree>
    <p:extLst>
      <p:ext uri="{BB962C8B-B14F-4D97-AF65-F5344CB8AC3E}">
        <p14:creationId xmlns:p14="http://schemas.microsoft.com/office/powerpoint/2010/main" val="410477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Rectangle 111"/>
          <p:cNvSpPr/>
          <p:nvPr/>
        </p:nvSpPr>
        <p:spPr>
          <a:xfrm flipH="1">
            <a:off x="15379504" y="4071943"/>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6" name="Rectangle 5"/>
          <p:cNvSpPr/>
          <p:nvPr/>
        </p:nvSpPr>
        <p:spPr>
          <a:xfrm>
            <a:off x="1881158" y="1571613"/>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680830" y="896291"/>
            <a:ext cx="10823964" cy="619125"/>
          </a:xfrm>
        </p:spPr>
        <p:txBody>
          <a:bodyPr>
            <a:normAutofit fontScale="90000"/>
          </a:bodyPr>
          <a:lstStyle/>
          <a:p>
            <a:pPr algn="ctr"/>
            <a:r>
              <a:rPr lang="en-US" dirty="0"/>
              <a:t>accuracy (bias) and precision (variance)</a:t>
            </a:r>
          </a:p>
        </p:txBody>
      </p:sp>
      <p:cxnSp>
        <p:nvCxnSpPr>
          <p:cNvPr id="32" name="Straight Arrow Connector 31"/>
          <p:cNvCxnSpPr/>
          <p:nvPr/>
        </p:nvCxnSpPr>
        <p:spPr>
          <a:xfrm rot="5400000" flipH="1" flipV="1">
            <a:off x="258937" y="3214170"/>
            <a:ext cx="2858316" cy="183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6976" y="4643448"/>
            <a:ext cx="6858048" cy="170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2" name="Group 43"/>
          <p:cNvGrpSpPr/>
          <p:nvPr/>
        </p:nvGrpSpPr>
        <p:grpSpPr>
          <a:xfrm>
            <a:off x="5524496" y="2714620"/>
            <a:ext cx="2357454" cy="1928826"/>
            <a:chOff x="3676390" y="1902166"/>
            <a:chExt cx="1119449" cy="1001055"/>
          </a:xfrm>
        </p:grpSpPr>
        <p:sp>
          <p:nvSpPr>
            <p:cNvPr id="45" name="Rectangle 44"/>
            <p:cNvSpPr/>
            <p:nvPr/>
          </p:nvSpPr>
          <p:spPr>
            <a:xfrm flipH="1">
              <a:off x="3786182" y="2763928"/>
              <a:ext cx="109792" cy="1378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6" name="Rectangle 45"/>
            <p:cNvSpPr/>
            <p:nvPr/>
          </p:nvSpPr>
          <p:spPr>
            <a:xfrm flipH="1">
              <a:off x="3901085" y="2476674"/>
              <a:ext cx="109792" cy="425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7" name="Rectangle 46"/>
            <p:cNvSpPr/>
            <p:nvPr/>
          </p:nvSpPr>
          <p:spPr>
            <a:xfrm flipH="1">
              <a:off x="4005768" y="2131969"/>
              <a:ext cx="109792" cy="7698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4120670" y="1902166"/>
              <a:ext cx="109792" cy="9996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4235571" y="2074519"/>
              <a:ext cx="109792" cy="8273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4350473" y="2361773"/>
              <a:ext cx="109792" cy="5400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4465375" y="2706477"/>
              <a:ext cx="109792" cy="1953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4580276" y="2786064"/>
              <a:ext cx="109792" cy="1157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4686047" y="2856100"/>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3676390" y="2857502"/>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grpSp>
      <p:sp>
        <p:nvSpPr>
          <p:cNvPr id="55" name="TextBox 54"/>
          <p:cNvSpPr txBox="1"/>
          <p:nvPr/>
        </p:nvSpPr>
        <p:spPr>
          <a:xfrm>
            <a:off x="7024695" y="4643446"/>
            <a:ext cx="2501006" cy="400110"/>
          </a:xfrm>
          <a:prstGeom prst="rect">
            <a:avLst/>
          </a:prstGeom>
          <a:noFill/>
        </p:spPr>
        <p:txBody>
          <a:bodyPr wrap="none" rtlCol="0">
            <a:spAutoFit/>
          </a:bodyPr>
          <a:lstStyle/>
          <a:p>
            <a:pPr defTabSz="914378"/>
            <a:r>
              <a:rPr lang="en-US" sz="2000" kern="0" dirty="0">
                <a:solidFill>
                  <a:prstClr val="white"/>
                </a:solidFill>
              </a:rPr>
              <a:t>estimated value (bins)</a:t>
            </a:r>
            <a:endParaRPr lang="en-GB" sz="2000" kern="0" dirty="0">
              <a:solidFill>
                <a:prstClr val="white"/>
              </a:solidFill>
            </a:endParaRPr>
          </a:p>
        </p:txBody>
      </p:sp>
      <p:sp>
        <p:nvSpPr>
          <p:cNvPr id="56" name="TextBox 55"/>
          <p:cNvSpPr txBox="1"/>
          <p:nvPr/>
        </p:nvSpPr>
        <p:spPr>
          <a:xfrm rot="16200000">
            <a:off x="840480" y="2203091"/>
            <a:ext cx="1237839" cy="400110"/>
          </a:xfrm>
          <a:prstGeom prst="rect">
            <a:avLst/>
          </a:prstGeom>
          <a:noFill/>
        </p:spPr>
        <p:txBody>
          <a:bodyPr wrap="none" rtlCol="0">
            <a:spAutoFit/>
          </a:bodyPr>
          <a:lstStyle/>
          <a:p>
            <a:pPr defTabSz="914378"/>
            <a:r>
              <a:rPr lang="en-US" sz="2000" kern="0" dirty="0">
                <a:solidFill>
                  <a:prstClr val="white"/>
                </a:solidFill>
              </a:rPr>
              <a:t>frequency</a:t>
            </a:r>
            <a:endParaRPr lang="en-GB" sz="2000" kern="0" dirty="0">
              <a:solidFill>
                <a:prstClr val="white"/>
              </a:solidFill>
            </a:endParaRPr>
          </a:p>
        </p:txBody>
      </p:sp>
      <p:cxnSp>
        <p:nvCxnSpPr>
          <p:cNvPr id="59" name="Straight Connector 58"/>
          <p:cNvCxnSpPr/>
          <p:nvPr/>
        </p:nvCxnSpPr>
        <p:spPr>
          <a:xfrm>
            <a:off x="4225312" y="2226080"/>
            <a:ext cx="14578" cy="307147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440768" y="3498965"/>
            <a:ext cx="2283860" cy="7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Group 114"/>
          <p:cNvGrpSpPr/>
          <p:nvPr/>
        </p:nvGrpSpPr>
        <p:grpSpPr>
          <a:xfrm>
            <a:off x="1713435" y="3214686"/>
            <a:ext cx="5030257" cy="1428762"/>
            <a:chOff x="8786842" y="1857370"/>
            <a:chExt cx="3517360" cy="1428762"/>
          </a:xfrm>
        </p:grpSpPr>
        <p:sp>
          <p:nvSpPr>
            <p:cNvPr id="100" name="Rectangle 99"/>
            <p:cNvSpPr/>
            <p:nvPr/>
          </p:nvSpPr>
          <p:spPr>
            <a:xfrm flipH="1">
              <a:off x="9286908" y="2857502"/>
              <a:ext cx="231212"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9028394" y="3071816"/>
              <a:ext cx="231212" cy="21431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8786842"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12072990"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11831438" y="3143254"/>
              <a:ext cx="231212" cy="14287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nvGrpSpPr>
            <p:cNvPr id="4" name="Group 87"/>
            <p:cNvGrpSpPr/>
            <p:nvPr/>
          </p:nvGrpSpPr>
          <p:grpSpPr>
            <a:xfrm>
              <a:off x="9501222" y="1857370"/>
              <a:ext cx="2357454" cy="1428762"/>
              <a:chOff x="3676390" y="2161699"/>
              <a:chExt cx="1119449" cy="741523"/>
            </a:xfrm>
          </p:grpSpPr>
          <p:sp>
            <p:nvSpPr>
              <p:cNvPr id="89" name="Rectangle 88"/>
              <p:cNvSpPr/>
              <p:nvPr/>
            </p:nvSpPr>
            <p:spPr>
              <a:xfrm flipH="1">
                <a:off x="3676390" y="2569537"/>
                <a:ext cx="109792" cy="33368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0" name="Rectangle 89"/>
              <p:cNvSpPr/>
              <p:nvPr/>
            </p:nvSpPr>
            <p:spPr>
              <a:xfrm flipH="1">
                <a:off x="3786182" y="2458308"/>
                <a:ext cx="109792" cy="44351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1" name="Rectangle 90"/>
              <p:cNvSpPr/>
              <p:nvPr/>
            </p:nvSpPr>
            <p:spPr>
              <a:xfrm flipH="1">
                <a:off x="3901085" y="2310003"/>
                <a:ext cx="109792" cy="59181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2" name="Rectangle 91"/>
              <p:cNvSpPr/>
              <p:nvPr/>
            </p:nvSpPr>
            <p:spPr>
              <a:xfrm flipH="1">
                <a:off x="4005768"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flipH="1">
                <a:off x="4120670" y="2161699"/>
                <a:ext cx="109792" cy="7401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flipH="1">
                <a:off x="4235571"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flipH="1">
                <a:off x="4350473" y="2361773"/>
                <a:ext cx="109792" cy="54004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flipH="1">
                <a:off x="4465375" y="2495384"/>
                <a:ext cx="109792" cy="40643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7" name="Rectangle 96"/>
              <p:cNvSpPr/>
              <p:nvPr/>
            </p:nvSpPr>
            <p:spPr>
              <a:xfrm flipH="1">
                <a:off x="4686047" y="2754917"/>
                <a:ext cx="109792" cy="1469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8" name="Rectangle 97"/>
              <p:cNvSpPr/>
              <p:nvPr/>
            </p:nvSpPr>
            <p:spPr>
              <a:xfrm flipH="1">
                <a:off x="4580276" y="2643688"/>
                <a:ext cx="109792" cy="25813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grpSp>
      <p:sp>
        <p:nvSpPr>
          <p:cNvPr id="60" name="TextBox 59"/>
          <p:cNvSpPr txBox="1"/>
          <p:nvPr/>
        </p:nvSpPr>
        <p:spPr>
          <a:xfrm>
            <a:off x="3626204" y="5188856"/>
            <a:ext cx="1199367" cy="400110"/>
          </a:xfrm>
          <a:prstGeom prst="rect">
            <a:avLst/>
          </a:prstGeom>
          <a:noFill/>
        </p:spPr>
        <p:txBody>
          <a:bodyPr wrap="none" rtlCol="0">
            <a:spAutoFit/>
          </a:bodyPr>
          <a:lstStyle/>
          <a:p>
            <a:pPr defTabSz="914378"/>
            <a:r>
              <a:rPr lang="en-US" sz="2000" kern="0" dirty="0">
                <a:solidFill>
                  <a:prstClr val="white"/>
                </a:solidFill>
              </a:rPr>
              <a:t>reference</a:t>
            </a:r>
            <a:endParaRPr lang="en-GB" sz="2000" kern="0" dirty="0">
              <a:solidFill>
                <a:prstClr val="white"/>
              </a:solidFill>
            </a:endParaRPr>
          </a:p>
        </p:txBody>
      </p:sp>
      <p:sp>
        <p:nvSpPr>
          <p:cNvPr id="61" name="TextBox 60"/>
          <p:cNvSpPr txBox="1"/>
          <p:nvPr/>
        </p:nvSpPr>
        <p:spPr>
          <a:xfrm>
            <a:off x="4360757" y="2933848"/>
            <a:ext cx="1441420" cy="400110"/>
          </a:xfrm>
          <a:prstGeom prst="rect">
            <a:avLst/>
          </a:prstGeom>
          <a:noFill/>
        </p:spPr>
        <p:txBody>
          <a:bodyPr wrap="none" rtlCol="0">
            <a:spAutoFit/>
          </a:bodyPr>
          <a:lstStyle/>
          <a:p>
            <a:pPr defTabSz="914378"/>
            <a:r>
              <a:rPr lang="en-US" sz="2000" kern="0" dirty="0">
                <a:solidFill>
                  <a:prstClr val="white"/>
                </a:solidFill>
              </a:rPr>
              <a:t>Estimator  2</a:t>
            </a:r>
            <a:endParaRPr lang="en-GB" sz="2000" kern="0" dirty="0">
              <a:solidFill>
                <a:prstClr val="white"/>
              </a:solidFill>
            </a:endParaRPr>
          </a:p>
        </p:txBody>
      </p:sp>
      <p:sp>
        <p:nvSpPr>
          <p:cNvPr id="62" name="TextBox 61"/>
          <p:cNvSpPr txBox="1"/>
          <p:nvPr/>
        </p:nvSpPr>
        <p:spPr>
          <a:xfrm>
            <a:off x="6547512" y="2365401"/>
            <a:ext cx="1441420" cy="400110"/>
          </a:xfrm>
          <a:prstGeom prst="rect">
            <a:avLst/>
          </a:prstGeom>
          <a:noFill/>
        </p:spPr>
        <p:txBody>
          <a:bodyPr wrap="none" rtlCol="0">
            <a:spAutoFit/>
          </a:bodyPr>
          <a:lstStyle/>
          <a:p>
            <a:pPr defTabSz="914378"/>
            <a:r>
              <a:rPr lang="en-US" sz="2000" kern="0" dirty="0">
                <a:solidFill>
                  <a:prstClr val="white"/>
                </a:solidFill>
              </a:rPr>
              <a:t>Estimator  1</a:t>
            </a:r>
            <a:endParaRPr lang="en-GB" sz="2000" kern="0" dirty="0">
              <a:solidFill>
                <a:prstClr val="white"/>
              </a:solidFill>
            </a:endParaRPr>
          </a:p>
        </p:txBody>
      </p:sp>
      <p:sp>
        <p:nvSpPr>
          <p:cNvPr id="43" name="Rectangle 42"/>
          <p:cNvSpPr/>
          <p:nvPr/>
        </p:nvSpPr>
        <p:spPr>
          <a:xfrm>
            <a:off x="4252281" y="1643051"/>
            <a:ext cx="4613764" cy="369332"/>
          </a:xfrm>
          <a:prstGeom prst="rect">
            <a:avLst/>
          </a:prstGeom>
        </p:spPr>
        <p:txBody>
          <a:bodyPr wrap="none">
            <a:spAutoFit/>
          </a:bodyPr>
          <a:lstStyle/>
          <a:p>
            <a:pPr defTabSz="914378"/>
            <a:r>
              <a:rPr lang="en-US" kern="0" dirty="0">
                <a:solidFill>
                  <a:prstClr val="white">
                    <a:lumMod val="95000"/>
                  </a:prstClr>
                </a:solidFill>
              </a:rPr>
              <a:t>Estimator 2 is unbiased but has higher variance</a:t>
            </a:r>
            <a:endParaRPr lang="en-GB" kern="0" dirty="0">
              <a:solidFill>
                <a:prstClr val="white">
                  <a:lumMod val="95000"/>
                </a:prstClr>
              </a:solidFill>
            </a:endParaRPr>
          </a:p>
        </p:txBody>
      </p:sp>
      <p:sp>
        <p:nvSpPr>
          <p:cNvPr id="5" name="Slide Number Placeholder 4"/>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63</a:t>
            </a:fld>
            <a:endParaRPr lang="en-US" sz="1800" kern="0">
              <a:solidFill>
                <a:prstClr val="white"/>
              </a:solidFill>
            </a:endParaRPr>
          </a:p>
        </p:txBody>
      </p:sp>
    </p:spTree>
    <p:extLst>
      <p:ext uri="{BB962C8B-B14F-4D97-AF65-F5344CB8AC3E}">
        <p14:creationId xmlns:p14="http://schemas.microsoft.com/office/powerpoint/2010/main" val="3393609032"/>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47873" y="896291"/>
            <a:ext cx="7705780" cy="619125"/>
          </a:xfrm>
        </p:spPr>
        <p:txBody>
          <a:bodyPr>
            <a:normAutofit/>
          </a:bodyPr>
          <a:lstStyle/>
          <a:p>
            <a:pPr algn="ctr"/>
            <a:r>
              <a:rPr lang="en-US" sz="3300" dirty="0"/>
              <a:t>Variance and bias</a:t>
            </a:r>
          </a:p>
        </p:txBody>
      </p:sp>
      <p:pic>
        <p:nvPicPr>
          <p:cNvPr id="2050" name="Picture 2"/>
          <p:cNvPicPr>
            <a:picLocks noChangeAspect="1" noChangeArrowheads="1"/>
          </p:cNvPicPr>
          <p:nvPr/>
        </p:nvPicPr>
        <p:blipFill>
          <a:blip r:embed="rId3"/>
          <a:srcRect/>
          <a:stretch>
            <a:fillRect/>
          </a:stretch>
        </p:blipFill>
        <p:spPr bwMode="auto">
          <a:xfrm>
            <a:off x="2381224" y="2195504"/>
            <a:ext cx="2438400" cy="2438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7372376" y="2185996"/>
            <a:ext cx="2438400" cy="2438400"/>
          </a:xfrm>
          <a:prstGeom prst="rect">
            <a:avLst/>
          </a:prstGeom>
          <a:noFill/>
          <a:ln w="9525">
            <a:noFill/>
            <a:miter lim="800000"/>
            <a:headEnd/>
            <a:tailEnd/>
          </a:ln>
          <a:effectLst/>
        </p:spPr>
      </p:pic>
      <p:sp>
        <p:nvSpPr>
          <p:cNvPr id="15" name="TextBox 14"/>
          <p:cNvSpPr txBox="1"/>
          <p:nvPr/>
        </p:nvSpPr>
        <p:spPr>
          <a:xfrm>
            <a:off x="2738414" y="4695834"/>
            <a:ext cx="1600118" cy="400110"/>
          </a:xfrm>
          <a:prstGeom prst="rect">
            <a:avLst/>
          </a:prstGeom>
          <a:noFill/>
        </p:spPr>
        <p:txBody>
          <a:bodyPr wrap="none" rtlCol="0">
            <a:spAutoFit/>
          </a:bodyPr>
          <a:lstStyle/>
          <a:p>
            <a:pPr defTabSz="914378"/>
            <a:r>
              <a:rPr lang="en-US" sz="2000" kern="0" dirty="0">
                <a:solidFill>
                  <a:srgbClr val="FFFF00"/>
                </a:solidFill>
              </a:rPr>
              <a:t>High variance</a:t>
            </a:r>
            <a:endParaRPr lang="en-GB" sz="2000" kern="0" dirty="0">
              <a:solidFill>
                <a:srgbClr val="FFFF00"/>
              </a:solidFill>
            </a:endParaRPr>
          </a:p>
        </p:txBody>
      </p:sp>
      <p:sp>
        <p:nvSpPr>
          <p:cNvPr id="19" name="TextBox 18"/>
          <p:cNvSpPr txBox="1"/>
          <p:nvPr/>
        </p:nvSpPr>
        <p:spPr>
          <a:xfrm>
            <a:off x="8104027" y="4695834"/>
            <a:ext cx="1135247" cy="400110"/>
          </a:xfrm>
          <a:prstGeom prst="rect">
            <a:avLst/>
          </a:prstGeom>
          <a:noFill/>
        </p:spPr>
        <p:txBody>
          <a:bodyPr wrap="none" rtlCol="0">
            <a:spAutoFit/>
          </a:bodyPr>
          <a:lstStyle/>
          <a:p>
            <a:pPr defTabSz="914378"/>
            <a:r>
              <a:rPr lang="en-US" sz="2000" kern="0" dirty="0">
                <a:solidFill>
                  <a:srgbClr val="FFFF00"/>
                </a:solidFill>
              </a:rPr>
              <a:t>High bias</a:t>
            </a:r>
            <a:endParaRPr lang="en-GB" sz="2000" kern="0" dirty="0">
              <a:solidFill>
                <a:srgbClr val="FFFF00"/>
              </a:solidFill>
            </a:endParaRPr>
          </a:p>
        </p:txBody>
      </p:sp>
      <p:sp>
        <p:nvSpPr>
          <p:cNvPr id="11" name="Rectangle 10"/>
          <p:cNvSpPr/>
          <p:nvPr/>
        </p:nvSpPr>
        <p:spPr>
          <a:xfrm>
            <a:off x="4692955" y="2246363"/>
            <a:ext cx="2815614" cy="2336682"/>
          </a:xfrm>
          <a:prstGeom prst="rect">
            <a:avLst/>
          </a:prstGeom>
          <a:solidFill>
            <a:srgbClr val="000000">
              <a:alpha val="72157"/>
            </a:srgbClr>
          </a:solidFill>
          <a:ln>
            <a:noFill/>
          </a:ln>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r>
              <a:rPr lang="en-US" kern="0" dirty="0">
                <a:solidFill>
                  <a:prstClr val="white"/>
                </a:solidFill>
              </a:rPr>
              <a:t>predict as a function of sampling strategy and integrand</a:t>
            </a:r>
            <a:endParaRPr lang="en-GB" kern="0" dirty="0">
              <a:solidFill>
                <a:prstClr val="white"/>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64</a:t>
            </a:fld>
            <a:endParaRPr lang="en-US" sz="1800" kern="0">
              <a:solidFill>
                <a:prstClr val="white"/>
              </a:solidFill>
            </a:endParaRPr>
          </a:p>
        </p:txBody>
      </p:sp>
    </p:spTree>
    <p:extLst>
      <p:ext uri="{BB962C8B-B14F-4D97-AF65-F5344CB8AC3E}">
        <p14:creationId xmlns:p14="http://schemas.microsoft.com/office/powerpoint/2010/main" val="353550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Monte Carlo integration: summary and error</a:t>
            </a:r>
          </a:p>
        </p:txBody>
      </p:sp>
      <p:sp>
        <p:nvSpPr>
          <p:cNvPr id="3" name="Content Placeholder 2"/>
          <p:cNvSpPr>
            <a:spLocks noGrp="1"/>
          </p:cNvSpPr>
          <p:nvPr>
            <p:ph idx="1"/>
          </p:nvPr>
        </p:nvSpPr>
        <p:spPr/>
        <p:txBody>
          <a:bodyPr/>
          <a:lstStyle/>
          <a:p>
            <a:endParaRPr lang="en-GB" dirty="0"/>
          </a:p>
          <a:p>
            <a:endParaRPr lang="en-GB" dirty="0"/>
          </a:p>
          <a:p>
            <a:pPr marL="0" indent="0">
              <a:buNone/>
            </a:pPr>
            <a:endParaRPr lang="en-GB" dirty="0"/>
          </a:p>
          <a:p>
            <a:r>
              <a:rPr lang="en-GB" dirty="0"/>
              <a:t>Error</a:t>
            </a:r>
          </a:p>
          <a:p>
            <a:pPr lvl="1"/>
            <a:r>
              <a:rPr lang="en-GB" dirty="0"/>
              <a:t>MSE, bias, variance</a:t>
            </a:r>
          </a:p>
          <a:p>
            <a:pPr lvl="1"/>
            <a:r>
              <a:rPr lang="en-GB" dirty="0"/>
              <a:t>convergence rate: error as N is increased</a:t>
            </a:r>
          </a:p>
        </p:txBody>
      </p:sp>
      <p:pic>
        <p:nvPicPr>
          <p:cNvPr id="5126" name="Picture 6" descr="http://latex2png.com/output/latex_ad90fba8ac440adad94f48fd3d7995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9" y="1673230"/>
            <a:ext cx="58483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39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6146" name="Picture 2" descr="http://latex2png.com/output/latex_d4ba236a177d185be0d6e9efb91025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latex2png.com/output/latex_bf55c13452f5e91a0106236304d41b8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754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latex2png.com/output/latex_d4ba236a177d185be0d6e9efb91025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latex2png.com/output/latex_bf55c13452f5e91a0106236304d41b8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646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Analyse MSE error, bias and convergence in terms of </a:t>
            </a: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latex2png.com/output/latex_5cc03e6f3dbfba230b20eee7ca61478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070" y="4838153"/>
            <a:ext cx="667890" cy="4287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latex2png.com/output/latex_d4ba236a177d185be0d6e9efb91025c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latex2png.com/output/latex_bf55c13452f5e91a0106236304d41b8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86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12396544" y="1828353"/>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81152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structure</a:t>
            </a:r>
          </a:p>
        </p:txBody>
      </p:sp>
      <p:sp>
        <p:nvSpPr>
          <p:cNvPr id="3" name="Content Placeholder 2"/>
          <p:cNvSpPr>
            <a:spLocks noGrp="1"/>
          </p:cNvSpPr>
          <p:nvPr>
            <p:ph idx="1"/>
          </p:nvPr>
        </p:nvSpPr>
        <p:spPr/>
        <p:txBody>
          <a:bodyPr/>
          <a:lstStyle/>
          <a:p>
            <a:endParaRPr lang="en-GB" dirty="0"/>
          </a:p>
          <a:p>
            <a:endParaRPr lang="en-GB" dirty="0"/>
          </a:p>
          <a:p>
            <a:endParaRPr lang="en-GB" dirty="0"/>
          </a:p>
        </p:txBody>
      </p:sp>
      <p:pic>
        <p:nvPicPr>
          <p:cNvPr id="11" name="Picture 10"/>
          <p:cNvPicPr>
            <a:picLocks noChangeAspect="1"/>
          </p:cNvPicPr>
          <p:nvPr/>
        </p:nvPicPr>
        <p:blipFill>
          <a:blip r:embed="rId2">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3598752" y="936307"/>
            <a:ext cx="4994496" cy="4985386"/>
          </a:xfrm>
          <a:prstGeom prst="rect">
            <a:avLst/>
          </a:prstGeom>
        </p:spPr>
      </p:pic>
      <p:sp>
        <p:nvSpPr>
          <p:cNvPr id="12" name="Rectangle 11"/>
          <p:cNvSpPr/>
          <p:nvPr/>
        </p:nvSpPr>
        <p:spPr>
          <a:xfrm>
            <a:off x="3981514" y="3003164"/>
            <a:ext cx="1818896" cy="461665"/>
          </a:xfrm>
          <a:prstGeom prst="rect">
            <a:avLst/>
          </a:prstGeom>
        </p:spPr>
        <p:txBody>
          <a:bodyPr wrap="none">
            <a:spAutoFit/>
          </a:bodyPr>
          <a:lstStyle/>
          <a:p>
            <a:r>
              <a:rPr lang="en-GB" sz="2400" dirty="0">
                <a:solidFill>
                  <a:schemeClr val="bg1"/>
                </a:solidFill>
              </a:rPr>
              <a:t>Preliminaries</a:t>
            </a:r>
          </a:p>
        </p:txBody>
      </p:sp>
      <p:sp>
        <p:nvSpPr>
          <p:cNvPr id="13" name="Rectangle 12"/>
          <p:cNvSpPr/>
          <p:nvPr/>
        </p:nvSpPr>
        <p:spPr>
          <a:xfrm>
            <a:off x="6697765" y="3003165"/>
            <a:ext cx="1327608" cy="461665"/>
          </a:xfrm>
          <a:prstGeom prst="rect">
            <a:avLst/>
          </a:prstGeom>
        </p:spPr>
        <p:txBody>
          <a:bodyPr wrap="none">
            <a:spAutoFit/>
          </a:bodyPr>
          <a:lstStyle/>
          <a:p>
            <a:r>
              <a:rPr lang="en-GB" sz="2400" dirty="0">
                <a:solidFill>
                  <a:schemeClr val="bg1"/>
                </a:solidFill>
              </a:rPr>
              <a:t>Sampling</a:t>
            </a:r>
          </a:p>
        </p:txBody>
      </p:sp>
      <p:sp>
        <p:nvSpPr>
          <p:cNvPr id="14" name="Rectangle 13"/>
          <p:cNvSpPr/>
          <p:nvPr/>
        </p:nvSpPr>
        <p:spPr>
          <a:xfrm>
            <a:off x="5094330" y="5045591"/>
            <a:ext cx="2390783" cy="461665"/>
          </a:xfrm>
          <a:prstGeom prst="rect">
            <a:avLst/>
          </a:prstGeom>
        </p:spPr>
        <p:txBody>
          <a:bodyPr wrap="none">
            <a:spAutoFit/>
          </a:bodyPr>
          <a:lstStyle/>
          <a:p>
            <a:r>
              <a:rPr lang="en-GB" sz="2400" dirty="0">
                <a:solidFill>
                  <a:schemeClr val="bg1"/>
                </a:solidFill>
              </a:rPr>
              <a:t>Formal treatment</a:t>
            </a:r>
          </a:p>
        </p:txBody>
      </p:sp>
      <p:sp>
        <p:nvSpPr>
          <p:cNvPr id="16" name="Rectangle 15"/>
          <p:cNvSpPr/>
          <p:nvPr/>
        </p:nvSpPr>
        <p:spPr>
          <a:xfrm>
            <a:off x="4655823" y="2575675"/>
            <a:ext cx="603050" cy="369332"/>
          </a:xfrm>
          <a:prstGeom prst="rect">
            <a:avLst/>
          </a:prstGeom>
        </p:spPr>
        <p:txBody>
          <a:bodyPr wrap="none">
            <a:spAutoFit/>
          </a:bodyPr>
          <a:lstStyle/>
          <a:p>
            <a:r>
              <a:rPr lang="en-GB" dirty="0">
                <a:solidFill>
                  <a:schemeClr val="bg1"/>
                </a:solidFill>
              </a:rPr>
              <a:t>30m</a:t>
            </a:r>
          </a:p>
        </p:txBody>
      </p:sp>
      <p:sp>
        <p:nvSpPr>
          <p:cNvPr id="17" name="Rectangle 16"/>
          <p:cNvSpPr/>
          <p:nvPr/>
        </p:nvSpPr>
        <p:spPr>
          <a:xfrm>
            <a:off x="5800410" y="4575334"/>
            <a:ext cx="603050" cy="369332"/>
          </a:xfrm>
          <a:prstGeom prst="rect">
            <a:avLst/>
          </a:prstGeom>
        </p:spPr>
        <p:txBody>
          <a:bodyPr wrap="none">
            <a:spAutoFit/>
          </a:bodyPr>
          <a:lstStyle/>
          <a:p>
            <a:r>
              <a:rPr lang="en-GB" dirty="0">
                <a:solidFill>
                  <a:schemeClr val="bg1"/>
                </a:solidFill>
              </a:rPr>
              <a:t>30m</a:t>
            </a:r>
          </a:p>
        </p:txBody>
      </p:sp>
      <p:sp>
        <p:nvSpPr>
          <p:cNvPr id="18" name="Rectangle 17"/>
          <p:cNvSpPr/>
          <p:nvPr/>
        </p:nvSpPr>
        <p:spPr>
          <a:xfrm>
            <a:off x="6952330" y="2575675"/>
            <a:ext cx="603050" cy="369332"/>
          </a:xfrm>
          <a:prstGeom prst="rect">
            <a:avLst/>
          </a:prstGeom>
        </p:spPr>
        <p:txBody>
          <a:bodyPr wrap="none">
            <a:spAutoFit/>
          </a:bodyPr>
          <a:lstStyle/>
          <a:p>
            <a:r>
              <a:rPr lang="en-GB" dirty="0">
                <a:solidFill>
                  <a:schemeClr val="bg1"/>
                </a:solidFill>
              </a:rPr>
              <a:t>20m</a:t>
            </a:r>
          </a:p>
        </p:txBody>
      </p:sp>
    </p:spTree>
    <p:extLst>
      <p:ext uri="{BB962C8B-B14F-4D97-AF65-F5344CB8AC3E}">
        <p14:creationId xmlns:p14="http://schemas.microsoft.com/office/powerpoint/2010/main" val="4291322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312555" y="1720537"/>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204672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Next</a:t>
            </a:r>
          </a:p>
        </p:txBody>
      </p:sp>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2" name="Rectangle 201"/>
          <p:cNvSpPr/>
          <p:nvPr/>
        </p:nvSpPr>
        <p:spPr>
          <a:xfrm>
            <a:off x="719021" y="1597556"/>
            <a:ext cx="8371191" cy="1988430"/>
          </a:xfrm>
          <a:prstGeom prst="rect">
            <a:avLst/>
          </a:prstGeom>
          <a:solidFill>
            <a:srgbClr val="000000">
              <a:alpha val="4705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5" name="Rectangle 224"/>
          <p:cNvSpPr/>
          <p:nvPr/>
        </p:nvSpPr>
        <p:spPr>
          <a:xfrm>
            <a:off x="9827517" y="4246751"/>
            <a:ext cx="864339" cy="369332"/>
          </a:xfrm>
          <a:prstGeom prst="rect">
            <a:avLst/>
          </a:prstGeom>
        </p:spPr>
        <p:txBody>
          <a:bodyPr wrap="none">
            <a:spAutoFit/>
          </a:bodyPr>
          <a:lstStyle/>
          <a:p>
            <a:r>
              <a:rPr lang="en-US" kern="0" dirty="0" err="1">
                <a:solidFill>
                  <a:schemeClr val="tx1">
                    <a:lumMod val="65000"/>
                  </a:schemeClr>
                </a:solidFill>
              </a:rPr>
              <a:t>Gurprit</a:t>
            </a:r>
            <a:endParaRPr lang="en-GB" dirty="0"/>
          </a:p>
        </p:txBody>
      </p:sp>
      <p:sp>
        <p:nvSpPr>
          <p:cNvPr id="204" name="Rectangle 203"/>
          <p:cNvSpPr/>
          <p:nvPr/>
        </p:nvSpPr>
        <p:spPr>
          <a:xfrm>
            <a:off x="7169062" y="4270934"/>
            <a:ext cx="1051891" cy="369332"/>
          </a:xfrm>
          <a:prstGeom prst="rect">
            <a:avLst/>
          </a:prstGeom>
        </p:spPr>
        <p:txBody>
          <a:bodyPr wrap="none">
            <a:spAutoFit/>
          </a:bodyPr>
          <a:lstStyle/>
          <a:p>
            <a:r>
              <a:rPr lang="en-US" kern="0" dirty="0" err="1">
                <a:solidFill>
                  <a:schemeClr val="tx1">
                    <a:lumMod val="65000"/>
                  </a:schemeClr>
                </a:solidFill>
              </a:rPr>
              <a:t>Wojciech</a:t>
            </a:r>
            <a:endParaRPr lang="en-GB" dirty="0"/>
          </a:p>
        </p:txBody>
      </p:sp>
    </p:spTree>
    <p:extLst>
      <p:ext uri="{BB962C8B-B14F-4D97-AF65-F5344CB8AC3E}">
        <p14:creationId xmlns:p14="http://schemas.microsoft.com/office/powerpoint/2010/main" val="98145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Oval 262"/>
          <p:cNvSpPr/>
          <p:nvPr/>
        </p:nvSpPr>
        <p:spPr>
          <a:xfrm rot="1195875">
            <a:off x="5267030" y="3016627"/>
            <a:ext cx="369071" cy="1307501"/>
          </a:xfrm>
          <a:prstGeom prst="ellipse">
            <a:avLst/>
          </a:prstGeom>
          <a:solidFill>
            <a:schemeClr val="tx1">
              <a:lumMod val="9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p:txBody>
          <a:bodyPr>
            <a:normAutofit/>
          </a:bodyPr>
          <a:lstStyle/>
          <a:p>
            <a:r>
              <a:rPr lang="en-GB" dirty="0"/>
              <a:t>Local variation is useful for adaptive sampling</a:t>
            </a: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DC014F-B254-430C-8246-BEE23660095E}"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GB" sz="1800" b="0" i="0" u="none" strike="noStrike" kern="0" cap="none" spc="0" normalizeH="0" baseline="0" noProof="0">
              <a:ln>
                <a:noFill/>
              </a:ln>
              <a:solidFill>
                <a:sysClr val="windowText" lastClr="000000"/>
              </a:solidFill>
              <a:effectLst/>
              <a:uLnTx/>
              <a:uFillTx/>
            </a:endParaRPr>
          </a:p>
        </p:txBody>
      </p:sp>
      <p:grpSp>
        <p:nvGrpSpPr>
          <p:cNvPr id="114" name="Group 113"/>
          <p:cNvGrpSpPr/>
          <p:nvPr/>
        </p:nvGrpSpPr>
        <p:grpSpPr>
          <a:xfrm>
            <a:off x="2921628"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cxnSp>
        <p:nvCxnSpPr>
          <p:cNvPr id="160" name="Straight Arrow Connector 159"/>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63273" y="3387180"/>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63" name="TextBox 162"/>
          <p:cNvSpPr txBox="1"/>
          <p:nvPr/>
        </p:nvSpPr>
        <p:spPr>
          <a:xfrm>
            <a:off x="3396403" y="492669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64" name="Oval 163"/>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7" name="Oval 206"/>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8" name="Oval 207"/>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9" name="TextBox 208"/>
          <p:cNvSpPr txBox="1"/>
          <p:nvPr/>
        </p:nvSpPr>
        <p:spPr>
          <a:xfrm>
            <a:off x="3127760" y="2530383"/>
            <a:ext cx="230146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path-space integration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 (projection)</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11" name="Straight Arrow Connector 210"/>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7271599" y="4939369"/>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4" name="Oval 213"/>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5" name="Oval 254"/>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Oval 255"/>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Oval 256"/>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8" name="TextBox 257"/>
          <p:cNvSpPr txBox="1"/>
          <p:nvPr/>
        </p:nvSpPr>
        <p:spPr>
          <a:xfrm>
            <a:off x="7414888" y="3509664"/>
            <a:ext cx="2011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integrated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59" name="Oval 258"/>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0" name="TextBox 259"/>
          <p:cNvSpPr txBox="1"/>
          <p:nvPr/>
        </p:nvSpPr>
        <p:spPr>
          <a:xfrm rot="16200000">
            <a:off x="5118058" y="3212883"/>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 value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61"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2" name="Oval 261"/>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4" name="TextBox 263"/>
          <p:cNvSpPr txBox="1"/>
          <p:nvPr/>
        </p:nvSpPr>
        <p:spPr>
          <a:xfrm>
            <a:off x="4648598" y="4100252"/>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65" name="TextBox 264"/>
          <p:cNvSpPr txBox="1"/>
          <p:nvPr/>
        </p:nvSpPr>
        <p:spPr>
          <a:xfrm>
            <a:off x="6785722" y="4456892"/>
            <a:ext cx="3221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use in regression</a:t>
            </a:r>
            <a:r>
              <a:rPr kumimoji="0" lang="en-GB" sz="1800" b="0" i="0" u="none" strike="noStrike" kern="0" cap="none" spc="0" normalizeH="0" baseline="0" noProof="0" dirty="0">
                <a:ln>
                  <a:noFill/>
                </a:ln>
                <a:solidFill>
                  <a:sysClr val="windowText" lastClr="000000"/>
                </a:solidFill>
                <a:effectLst/>
                <a:uLnTx/>
                <a:uFillTx/>
              </a:rPr>
              <a:t>/reconstruction</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936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flipH="1">
            <a:off x="1122227" y="2835046"/>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
        <p:nvSpPr>
          <p:cNvPr id="2" name="Title 1"/>
          <p:cNvSpPr>
            <a:spLocks noGrp="1"/>
          </p:cNvSpPr>
          <p:nvPr>
            <p:ph type="title"/>
          </p:nvPr>
        </p:nvSpPr>
        <p:spPr/>
        <p:txBody>
          <a:bodyPr/>
          <a:lstStyle/>
          <a:p>
            <a:r>
              <a:rPr lang="en-GB" dirty="0"/>
              <a:t>Rendering = geometry + radiometry</a:t>
            </a:r>
          </a:p>
        </p:txBody>
      </p:sp>
      <p:sp>
        <p:nvSpPr>
          <p:cNvPr id="5" name="TextBox 4"/>
          <p:cNvSpPr txBox="1"/>
          <p:nvPr/>
        </p:nvSpPr>
        <p:spPr>
          <a:xfrm>
            <a:off x="1389331" y="5110304"/>
            <a:ext cx="1667701" cy="369332"/>
          </a:xfrm>
          <a:prstGeom prst="rect">
            <a:avLst/>
          </a:prstGeom>
          <a:noFill/>
        </p:spPr>
        <p:txBody>
          <a:bodyPr wrap="none" rtlCol="0">
            <a:spAutoFit/>
          </a:bodyPr>
          <a:lstStyle/>
          <a:p>
            <a:r>
              <a:rPr lang="en-GB" dirty="0">
                <a:solidFill>
                  <a:schemeClr val="bg1"/>
                </a:solidFill>
              </a:rPr>
              <a:t>camera </a:t>
            </a:r>
            <a:r>
              <a:rPr lang="en-GB" dirty="0" err="1">
                <a:solidFill>
                  <a:schemeClr val="bg1"/>
                </a:solidFill>
              </a:rPr>
              <a:t>obscura</a:t>
            </a:r>
            <a:endParaRPr lang="en-GB" dirty="0">
              <a:solidFill>
                <a:schemeClr val="bg1"/>
              </a:solidFill>
            </a:endParaRP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pic>
        <p:nvPicPr>
          <p:cNvPr id="37" name="Picture 2" descr="Camera Obscura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26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Camera Obscura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 geometry + radiometry</a:t>
            </a: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grpSp>
        <p:nvGrpSpPr>
          <p:cNvPr id="28" name="Group 27"/>
          <p:cNvGrpSpPr/>
          <p:nvPr/>
        </p:nvGrpSpPr>
        <p:grpSpPr>
          <a:xfrm>
            <a:off x="1118993" y="2854407"/>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Tree>
    <p:extLst>
      <p:ext uri="{BB962C8B-B14F-4D97-AF65-F5344CB8AC3E}">
        <p14:creationId xmlns:p14="http://schemas.microsoft.com/office/powerpoint/2010/main" val="2304725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6126</TotalTime>
  <Words>2899</Words>
  <Application>Microsoft Office PowerPoint</Application>
  <PresentationFormat>Widescreen</PresentationFormat>
  <Paragraphs>647</Paragraphs>
  <Slides>72</Slides>
  <Notes>41</Notes>
  <HiddenSlides>9</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72</vt:i4>
      </vt:variant>
    </vt:vector>
  </HeadingPairs>
  <TitlesOfParts>
    <vt:vector size="78" baseType="lpstr">
      <vt:lpstr>Arial</vt:lpstr>
      <vt:lpstr>Calibri</vt:lpstr>
      <vt:lpstr>Calibri Light</vt:lpstr>
      <vt:lpstr>Office Theme</vt:lpstr>
      <vt:lpstr>2_Office Theme</vt:lpstr>
      <vt:lpstr>3_Office Theme</vt:lpstr>
      <vt:lpstr>FOURIER ANALYSIS  OF NUMERICAL INTEGRATION IN MONTE CARLO RENDERING</vt:lpstr>
      <vt:lpstr>Motivation for analysis</vt:lpstr>
      <vt:lpstr>PowerPoint Presentation</vt:lpstr>
      <vt:lpstr>Error vs cost plots of rendering methods</vt:lpstr>
      <vt:lpstr>Error vs cost plots of rendering methods</vt:lpstr>
      <vt:lpstr>Error vs cost plots of rendering methods</vt:lpstr>
      <vt:lpstr>Course structure</vt:lpstr>
      <vt:lpstr>Rendering = geometry + radiometry</vt:lpstr>
      <vt:lpstr>Rendering = geometry + radiometry</vt:lpstr>
      <vt:lpstr>Radiometric fidelity improves photorealism</vt:lpstr>
      <vt:lpstr>Simulating the physics of light is challenging</vt:lpstr>
      <vt:lpstr>Light transport</vt:lpstr>
      <vt:lpstr>Each reflection is modeled by an integration</vt:lpstr>
      <vt:lpstr>Each reflection is modeled by an integration</vt:lpstr>
      <vt:lpstr>Each reflection is modeled by an integration</vt:lpstr>
      <vt:lpstr>Recursive integrals</vt:lpstr>
      <vt:lpstr>Recursive integrals</vt:lpstr>
      <vt:lpstr>Light transport: recursive integral equation</vt:lpstr>
      <vt:lpstr>L is a sum of high-dimensional integrals</vt:lpstr>
      <vt:lpstr>Reconstruction and integration in rendering</vt:lpstr>
      <vt:lpstr>Reconstruction: estimate image samples</vt:lpstr>
      <vt:lpstr>Naïve method: sample image at grid locations</vt:lpstr>
      <vt:lpstr>Naïve method: when sampling is increased</vt:lpstr>
      <vt:lpstr>Antialiasing: assuming `square’ pixels</vt:lpstr>
      <vt:lpstr>Antialiasing is costly due to multi-sampling</vt:lpstr>
      <vt:lpstr>Antialiasing using general reconstruction filter</vt:lpstr>
      <vt:lpstr>Rendering: Reconstructing integrals</vt:lpstr>
      <vt:lpstr>Rendering: Reconstructing integrals</vt:lpstr>
      <vt:lpstr>Function-space view: Sampling in path space</vt:lpstr>
      <vt:lpstr>Sample locations shown in path-pixel space</vt:lpstr>
      <vt:lpstr>Rendering = integration + reconstruction</vt:lpstr>
      <vt:lpstr>Frequency analysis of lightfields in rendering</vt:lpstr>
      <vt:lpstr>Freq. analysis of MC sampling: This course!</vt:lpstr>
      <vt:lpstr>Freq. analysis of MC sampling: This course!</vt:lpstr>
      <vt:lpstr>Freq. analysis of MC sampling: This course!</vt:lpstr>
      <vt:lpstr>Freq. analysis of MC sampling: This course!</vt:lpstr>
      <vt:lpstr>Freq. analysis of MC sampling: This course!</vt:lpstr>
      <vt:lpstr>Rendering = integration + reconstruction</vt:lpstr>
      <vt:lpstr>The problem in 1D</vt:lpstr>
      <vt:lpstr>the sampling function</vt:lpstr>
      <vt:lpstr>sampling function decides integration quality</vt:lpstr>
      <vt:lpstr>strategies to improve estimators</vt:lpstr>
      <vt:lpstr>insight into impact: Fourier domain</vt:lpstr>
      <vt:lpstr>Fourier analysis: origin and intuition</vt:lpstr>
      <vt:lpstr>Fourier analysis: origin and intuition</vt:lpstr>
      <vt:lpstr>The Fourier domain</vt:lpstr>
      <vt:lpstr>The continuous Fourier transform</vt:lpstr>
      <vt:lpstr>The Fourier transform: `frequency’ domain</vt:lpstr>
      <vt:lpstr>A single sample: </vt:lpstr>
      <vt:lpstr>Fourier series: replace integral with sum</vt:lpstr>
      <vt:lpstr>Fourier spectrum of the sampling function</vt:lpstr>
      <vt:lpstr>sampling function = sum of Dirac deltas</vt:lpstr>
      <vt:lpstr>In the Fourier domain …</vt:lpstr>
      <vt:lpstr>Review: in the Fourier domain …</vt:lpstr>
      <vt:lpstr>amplitude spectrum is not flat</vt:lpstr>
      <vt:lpstr>sample contributions at a given frequency</vt:lpstr>
      <vt:lpstr>the sampling spectrum at a given frequency</vt:lpstr>
      <vt:lpstr>the sampling spectrum at a given frequency</vt:lpstr>
      <vt:lpstr>expected sampling spectrum and variance</vt:lpstr>
      <vt:lpstr>Abstracting sampling strategy using spectra</vt:lpstr>
      <vt:lpstr>stochastic sampling &amp; instances of spectra</vt:lpstr>
      <vt:lpstr>assessing estimators using sampling spectra</vt:lpstr>
      <vt:lpstr>accuracy (bias) and precision (variance)</vt:lpstr>
      <vt:lpstr>Variance and bias</vt:lpstr>
      <vt:lpstr>Monte Carlo integration: summary and error</vt:lpstr>
      <vt:lpstr>Bird’s-eye view of analysis</vt:lpstr>
      <vt:lpstr>Bird’s-eye view of analysis</vt:lpstr>
      <vt:lpstr>Bird’s-eye view of analysis</vt:lpstr>
      <vt:lpstr>Summary</vt:lpstr>
      <vt:lpstr>Summary</vt:lpstr>
      <vt:lpstr>Next</vt:lpstr>
      <vt:lpstr>Local variation is useful for adaptive sampling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ANALYSIS OF NUMERICAL INTEGRATION IN MONTE CARLO RENDERING</dc:title>
  <dc:creator>Subr, Kartic</dc:creator>
  <cp:lastModifiedBy>Subr, Kartic</cp:lastModifiedBy>
  <cp:revision>183</cp:revision>
  <dcterms:created xsi:type="dcterms:W3CDTF">2016-07-20T08:33:23Z</dcterms:created>
  <dcterms:modified xsi:type="dcterms:W3CDTF">2016-07-27T10:07:02Z</dcterms:modified>
</cp:coreProperties>
</file>